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2" r:id="rId5"/>
    <p:sldMasterId id="2147483725" r:id="rId6"/>
    <p:sldMasterId id="2147483730" r:id="rId7"/>
    <p:sldMasterId id="2147483753" r:id="rId8"/>
  </p:sldMasterIdLst>
  <p:notesMasterIdLst>
    <p:notesMasterId r:id="rId33"/>
  </p:notesMasterIdLst>
  <p:handoutMasterIdLst>
    <p:handoutMasterId r:id="rId34"/>
  </p:handoutMasterIdLst>
  <p:sldIdLst>
    <p:sldId id="256" r:id="rId9"/>
    <p:sldId id="257" r:id="rId10"/>
    <p:sldId id="322" r:id="rId11"/>
    <p:sldId id="352" r:id="rId12"/>
    <p:sldId id="348" r:id="rId13"/>
    <p:sldId id="354" r:id="rId14"/>
    <p:sldId id="360" r:id="rId15"/>
    <p:sldId id="356" r:id="rId16"/>
    <p:sldId id="357" r:id="rId17"/>
    <p:sldId id="358" r:id="rId18"/>
    <p:sldId id="365" r:id="rId19"/>
    <p:sldId id="366" r:id="rId20"/>
    <p:sldId id="368" r:id="rId21"/>
    <p:sldId id="369" r:id="rId22"/>
    <p:sldId id="370" r:id="rId23"/>
    <p:sldId id="346" r:id="rId24"/>
    <p:sldId id="361" r:id="rId25"/>
    <p:sldId id="362" r:id="rId26"/>
    <p:sldId id="345" r:id="rId27"/>
    <p:sldId id="363" r:id="rId28"/>
    <p:sldId id="364" r:id="rId29"/>
    <p:sldId id="266" r:id="rId30"/>
    <p:sldId id="267" r:id="rId31"/>
    <p:sldId id="268" r:id="rId32"/>
  </p:sldIdLst>
  <p:sldSz cx="9144000" cy="6858000" type="screen4x3"/>
  <p:notesSz cx="6858000" cy="9144000"/>
  <p:embeddedFontLst>
    <p:embeddedFont>
      <p:font typeface="Candara" pitchFamily="34" charset="0"/>
      <p:regular r:id="rId35"/>
      <p:bold r:id="rId36"/>
      <p:italic r:id="rId37"/>
      <p:boldItalic r:id="rId38"/>
    </p:embeddedFont>
    <p:embeddedFont>
      <p:font typeface="ＭＳ Ｐゴシック" pitchFamily="34" charset="-128"/>
      <p:regular r:id="rId39"/>
    </p:embeddedFont>
    <p:embeddedFont>
      <p:font typeface="Verdana" pitchFamily="34" charset="0"/>
      <p:regular r:id="rId40"/>
      <p:bold r:id="rId41"/>
      <p:italic r:id="rId42"/>
      <p:boldItalic r:id="rId43"/>
    </p:embeddedFont>
    <p:embeddedFont>
      <p:font typeface="Calibri" pitchFamily="34" charset="0"/>
      <p:regular r:id="rId44"/>
      <p:bold r:id="rId45"/>
      <p:italic r:id="rId46"/>
      <p:boldItalic r:id="rId47"/>
    </p:embeddedFont>
    <p:embeddedFont>
      <p:font typeface="Georgia" pitchFamily="18" charset="0"/>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xmlns="">
        <p15:guide id="1" orient="horz" pos="2750">
          <p15:clr>
            <a:srgbClr val="A4A3A4"/>
          </p15:clr>
        </p15:guide>
        <p15:guide id="2" orient="horz" pos="445">
          <p15:clr>
            <a:srgbClr val="A4A3A4"/>
          </p15:clr>
        </p15:guide>
        <p15:guide id="3" pos="119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ora, Kavita" initials="AK" lastIdx="4" clrIdx="0">
    <p:extLst>
      <p:ext uri="{19B8F6BF-5375-455C-9EA6-DF929625EA0E}">
        <p15:presenceInfo xmlns:p15="http://schemas.microsoft.com/office/powerpoint/2012/main" xmlns="" userId="S-1-5-21-1531082355-734649621-3782574898-2293609" providerId="AD"/>
      </p:ext>
    </p:extLst>
  </p:cmAuthor>
  <p:cmAuthor id="2" name="Acharya, Tanmaya" initials="AT" lastIdx="4" clrIdx="1">
    <p:extLst>
      <p:ext uri="{19B8F6BF-5375-455C-9EA6-DF929625EA0E}">
        <p15:presenceInfo xmlns:p15="http://schemas.microsoft.com/office/powerpoint/2012/main" xmlns="" userId="S-1-5-21-1531082355-734649621-3782574898-23073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4253" autoAdjust="0"/>
  </p:normalViewPr>
  <p:slideViewPr>
    <p:cSldViewPr snapToGrid="0" showGuides="1">
      <p:cViewPr>
        <p:scale>
          <a:sx n="70" d="100"/>
          <a:sy n="70" d="100"/>
        </p:scale>
        <p:origin x="-1392" y="-72"/>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2648" y="52"/>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5.fntdata"/><Relationship Id="rId21" Type="http://schemas.openxmlformats.org/officeDocument/2006/relationships/slide" Target="slides/slide13.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font" Target="fonts/font7.fntdata"/><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font" Target="fonts/font10.fntdata"/><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17.fntdata"/><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6/14/2018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900" dirty="0">
                <a:solidFill>
                  <a:schemeClr val="tx1"/>
                </a:solidFill>
                <a:latin typeface="Arial" pitchFamily="34" charset="0"/>
                <a:cs typeface="Arial" pitchFamily="34" charset="0"/>
              </a:rPr>
              <a:t>Cloud Basics and AWS basics of Different Services</a:t>
            </a:r>
            <a:r>
              <a:rPr lang="en-US" sz="900" b="0" dirty="0">
                <a:latin typeface="Arial" panose="020B0604020202020204" pitchFamily="34" charset="0"/>
                <a:ea typeface="ＭＳ Ｐゴシック" pitchFamily="34" charset="-128"/>
                <a:cs typeface="Arial" panose="020B0604020202020204" pitchFamily="34" charset="0"/>
              </a:rPr>
              <a:t>                                                         AWS</a:t>
            </a:r>
            <a:r>
              <a:rPr lang="en-US" sz="900" b="0" baseline="0" dirty="0">
                <a:latin typeface="Arial" panose="020B0604020202020204" pitchFamily="34" charset="0"/>
                <a:ea typeface="ＭＳ Ｐゴシック" pitchFamily="34" charset="-128"/>
                <a:cs typeface="Arial" panose="020B0604020202020204" pitchFamily="34" charset="0"/>
              </a:rPr>
              <a:t> Database Services</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a:t>
            </a:r>
            <a:r>
              <a:rPr lang="en-US" sz="1000" baseline="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Page 01-</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13781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lvl="0"/>
            <a:r>
              <a:rPr lang="en-IN" sz="1000" dirty="0"/>
              <a:t>1. Type  www.jackDb.comLogin to </a:t>
            </a:r>
          </a:p>
          <a:p>
            <a:pPr lvl="0"/>
            <a:r>
              <a:rPr lang="en-IN" sz="1000" dirty="0"/>
              <a:t>2.Create a account and </a:t>
            </a:r>
            <a:r>
              <a:rPr lang="en-IN" sz="1000" dirty="0" err="1"/>
              <a:t>signIn</a:t>
            </a:r>
            <a:endParaRPr lang="en-IN" sz="1000" dirty="0"/>
          </a:p>
          <a:p>
            <a:pPr lvl="0"/>
            <a:r>
              <a:rPr lang="en-IN" sz="1000" dirty="0"/>
              <a:t>3.</a:t>
            </a:r>
            <a:r>
              <a:rPr lang="en-IN" sz="1000" baseline="0" dirty="0"/>
              <a:t> </a:t>
            </a:r>
            <a:r>
              <a:rPr lang="en-IN" sz="1000" dirty="0"/>
              <a:t>Add a </a:t>
            </a:r>
            <a:r>
              <a:rPr lang="en-IN" sz="1000" dirty="0" err="1"/>
              <a:t>Datasource</a:t>
            </a:r>
            <a:r>
              <a:rPr lang="en-IN" sz="1000" dirty="0"/>
              <a:t> of MySQL type</a:t>
            </a:r>
          </a:p>
          <a:p>
            <a:pPr lvl="0"/>
            <a:r>
              <a:rPr lang="en-IN" sz="1000" dirty="0"/>
              <a:t>4. Enter DB credentials</a:t>
            </a:r>
          </a:p>
          <a:p>
            <a:pPr marL="171450" lvl="0" indent="-171450">
              <a:buFont typeface="Arial" panose="020B0604020202020204" pitchFamily="34" charset="0"/>
              <a:buChar char="•"/>
            </a:pPr>
            <a:r>
              <a:rPr lang="en-IN" sz="1000" dirty="0"/>
              <a:t>Name -  </a:t>
            </a:r>
            <a:r>
              <a:rPr lang="en-IN" sz="1000" dirty="0" err="1"/>
              <a:t>LnD-Javalot-Jackdb-mysql</a:t>
            </a:r>
            <a:endParaRPr lang="en-IN" sz="1000" dirty="0"/>
          </a:p>
          <a:p>
            <a:pPr marL="171450" lvl="0" indent="-171450">
              <a:buFont typeface="Arial" panose="020B0604020202020204" pitchFamily="34" charset="0"/>
              <a:buChar char="•"/>
            </a:pPr>
            <a:r>
              <a:rPr lang="en-IN" sz="1000" dirty="0"/>
              <a:t>Host :-  Endpoint name of RDS Db instance</a:t>
            </a:r>
          </a:p>
          <a:p>
            <a:pPr marL="171450" lvl="0" indent="-171450">
              <a:buFont typeface="Arial" panose="020B0604020202020204" pitchFamily="34" charset="0"/>
              <a:buChar char="•"/>
            </a:pPr>
            <a:r>
              <a:rPr lang="en-IN" sz="1000" dirty="0"/>
              <a:t>Port :- 3306</a:t>
            </a:r>
          </a:p>
          <a:p>
            <a:pPr marL="171450" lvl="0" indent="-171450">
              <a:buFont typeface="Arial" panose="020B0604020202020204" pitchFamily="34" charset="0"/>
              <a:buChar char="•"/>
            </a:pPr>
            <a:r>
              <a:rPr lang="en-IN" sz="1000" dirty="0"/>
              <a:t>User – java</a:t>
            </a:r>
          </a:p>
          <a:p>
            <a:pPr marL="171450" lvl="0" indent="-171450">
              <a:buFont typeface="Arial" panose="020B0604020202020204" pitchFamily="34" charset="0"/>
              <a:buChar char="•"/>
            </a:pPr>
            <a:r>
              <a:rPr lang="en-IN" sz="1000" dirty="0"/>
              <a:t>Password – DB password from AWS RDS</a:t>
            </a:r>
          </a:p>
          <a:p>
            <a:pPr marL="171450" lvl="0" indent="-171450">
              <a:buFont typeface="Arial" panose="020B0604020202020204" pitchFamily="34" charset="0"/>
              <a:buChar char="•"/>
            </a:pPr>
            <a:endParaRPr lang="en-IN" sz="1000" dirty="0"/>
          </a:p>
          <a:p>
            <a:pPr marL="171450" lvl="0" indent="-171450">
              <a:buFont typeface="Arial" panose="020B0604020202020204" pitchFamily="34" charset="0"/>
              <a:buChar char="•"/>
            </a:pPr>
            <a:r>
              <a:rPr lang="en-IN" sz="1000" dirty="0"/>
              <a:t>Once </a:t>
            </a:r>
            <a:r>
              <a:rPr lang="en-IN" sz="1000" dirty="0" err="1"/>
              <a:t>Datasource</a:t>
            </a:r>
            <a:r>
              <a:rPr lang="en-IN" sz="1000" dirty="0"/>
              <a:t> created , connect it.</a:t>
            </a:r>
          </a:p>
          <a:p>
            <a:pPr marL="171450" lvl="0" indent="-171450">
              <a:buFont typeface="Arial" panose="020B0604020202020204" pitchFamily="34" charset="0"/>
              <a:buChar char="•"/>
            </a:pPr>
            <a:endParaRPr lang="en-IN" sz="1000" dirty="0"/>
          </a:p>
        </p:txBody>
      </p:sp>
    </p:spTree>
    <p:extLst>
      <p:ext uri="{BB962C8B-B14F-4D97-AF65-F5344CB8AC3E}">
        <p14:creationId xmlns:p14="http://schemas.microsoft.com/office/powerpoint/2010/main" val="1032356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Arial" panose="020B0604020202020204"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Arial" panose="020B0604020202020204" pitchFamily="34" charset="0"/>
                <a:ea typeface="+mn-ea"/>
                <a:cs typeface="Arial" pitchFamily="34" charset="0"/>
              </a:rPr>
              <a:t>MySQL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Arial" panose="020B0604020202020204"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Arial" panose="020B0604020202020204" pitchFamily="34" charset="0"/>
                <a:ea typeface="+mn-ea"/>
                <a:cs typeface="Arial" pitchFamily="34" charset="0"/>
              </a:rPr>
              <a:t>CREATE DATABASE </a:t>
            </a:r>
            <a:r>
              <a:rPr lang="en-US" sz="1000" kern="1200" dirty="0" err="1">
                <a:solidFill>
                  <a:schemeClr val="tx1"/>
                </a:solidFill>
                <a:effectLst/>
                <a:latin typeface="Arial" panose="020B0604020202020204" pitchFamily="34" charset="0"/>
                <a:ea typeface="+mn-ea"/>
                <a:cs typeface="Arial" pitchFamily="34" charset="0"/>
              </a:rPr>
              <a:t>mydb</a:t>
            </a:r>
            <a:r>
              <a:rPr lang="en-US" sz="1000" kern="1200" dirty="0">
                <a:solidFill>
                  <a:schemeClr val="tx1"/>
                </a:solidFill>
                <a:effectLst/>
                <a:latin typeface="Arial" panose="020B0604020202020204" pitchFamily="34" charset="0"/>
                <a:ea typeface="+mn-ea"/>
                <a:cs typeface="Arial" pitchFamily="34" charset="0"/>
              </a:rPr>
              <a:t>; USE </a:t>
            </a:r>
            <a:r>
              <a:rPr lang="en-US" sz="1000" kern="1200" dirty="0" err="1">
                <a:solidFill>
                  <a:schemeClr val="tx1"/>
                </a:solidFill>
                <a:effectLst/>
                <a:latin typeface="Arial" panose="020B0604020202020204" pitchFamily="34" charset="0"/>
                <a:ea typeface="+mn-ea"/>
                <a:cs typeface="Arial" pitchFamily="34" charset="0"/>
              </a:rPr>
              <a:t>mydb</a:t>
            </a:r>
            <a:r>
              <a:rPr lang="en-US" sz="1000" kern="1200" dirty="0">
                <a:solidFill>
                  <a:schemeClr val="tx1"/>
                </a:solidFill>
                <a:effectLst/>
                <a:latin typeface="Arial" panose="020B0604020202020204" pitchFamily="34" charset="0"/>
                <a:ea typeface="+mn-ea"/>
                <a:cs typeface="Arial" pitchFamily="34" charset="0"/>
              </a:rPr>
              <a:t>; CREATE TABLE </a:t>
            </a:r>
            <a:r>
              <a:rPr lang="en-US" sz="1000" kern="1200" dirty="0" err="1">
                <a:solidFill>
                  <a:schemeClr val="tx1"/>
                </a:solidFill>
                <a:effectLst/>
                <a:latin typeface="Arial" panose="020B0604020202020204" pitchFamily="34" charset="0"/>
                <a:ea typeface="+mn-ea"/>
                <a:cs typeface="Arial" pitchFamily="34" charset="0"/>
              </a:rPr>
              <a:t>mytable</a:t>
            </a:r>
            <a:r>
              <a:rPr lang="en-US" sz="1000" kern="1200" dirty="0">
                <a:solidFill>
                  <a:schemeClr val="tx1"/>
                </a:solidFill>
                <a:effectLst/>
                <a:latin typeface="Arial" panose="020B0604020202020204" pitchFamily="34" charset="0"/>
                <a:ea typeface="+mn-ea"/>
                <a:cs typeface="Arial" pitchFamily="34" charset="0"/>
              </a:rPr>
              <a:t> ( id INT PRIMARY KEY, name VARCHAR(20) ); INSERT INTO </a:t>
            </a:r>
            <a:r>
              <a:rPr lang="en-US" sz="1000" kern="1200" dirty="0" err="1">
                <a:solidFill>
                  <a:schemeClr val="tx1"/>
                </a:solidFill>
                <a:effectLst/>
                <a:latin typeface="Arial" panose="020B0604020202020204" pitchFamily="34" charset="0"/>
                <a:ea typeface="+mn-ea"/>
                <a:cs typeface="Arial" pitchFamily="34" charset="0"/>
              </a:rPr>
              <a:t>mytable</a:t>
            </a:r>
            <a:r>
              <a:rPr lang="en-US" sz="1000" kern="1200" dirty="0">
                <a:solidFill>
                  <a:schemeClr val="tx1"/>
                </a:solidFill>
                <a:effectLst/>
                <a:latin typeface="Arial" panose="020B0604020202020204" pitchFamily="34" charset="0"/>
                <a:ea typeface="+mn-ea"/>
                <a:cs typeface="Arial" pitchFamily="34" charset="0"/>
              </a:rPr>
              <a:t> VALUES ( 1, 'Will' ); INSERT INTO </a:t>
            </a:r>
            <a:r>
              <a:rPr lang="en-US" sz="1000" kern="1200" dirty="0" err="1">
                <a:solidFill>
                  <a:schemeClr val="tx1"/>
                </a:solidFill>
                <a:effectLst/>
                <a:latin typeface="Arial" panose="020B0604020202020204" pitchFamily="34" charset="0"/>
                <a:ea typeface="+mn-ea"/>
                <a:cs typeface="Arial" pitchFamily="34" charset="0"/>
              </a:rPr>
              <a:t>mytable</a:t>
            </a:r>
            <a:r>
              <a:rPr lang="en-US" sz="1000" kern="1200" dirty="0">
                <a:solidFill>
                  <a:schemeClr val="tx1"/>
                </a:solidFill>
                <a:effectLst/>
                <a:latin typeface="Arial" panose="020B0604020202020204" pitchFamily="34" charset="0"/>
                <a:ea typeface="+mn-ea"/>
                <a:cs typeface="Arial" pitchFamily="34" charset="0"/>
              </a:rPr>
              <a:t> VALUES ( 2, 'Marry' ); INSERT INTO </a:t>
            </a:r>
            <a:r>
              <a:rPr lang="en-US" sz="1000" kern="1200" dirty="0" err="1">
                <a:solidFill>
                  <a:schemeClr val="tx1"/>
                </a:solidFill>
                <a:effectLst/>
                <a:latin typeface="Arial" panose="020B0604020202020204" pitchFamily="34" charset="0"/>
                <a:ea typeface="+mn-ea"/>
                <a:cs typeface="Arial" pitchFamily="34" charset="0"/>
              </a:rPr>
              <a:t>mytable</a:t>
            </a:r>
            <a:r>
              <a:rPr lang="en-US" sz="1000" kern="1200" dirty="0">
                <a:solidFill>
                  <a:schemeClr val="tx1"/>
                </a:solidFill>
                <a:effectLst/>
                <a:latin typeface="Arial" panose="020B0604020202020204" pitchFamily="34" charset="0"/>
                <a:ea typeface="+mn-ea"/>
                <a:cs typeface="Arial" pitchFamily="34" charset="0"/>
              </a:rPr>
              <a:t> VALUES ( 3, 'Dean' ); SELECT id, name FROM </a:t>
            </a:r>
            <a:r>
              <a:rPr lang="en-US" sz="1000" kern="1200" dirty="0" err="1">
                <a:solidFill>
                  <a:schemeClr val="tx1"/>
                </a:solidFill>
                <a:effectLst/>
                <a:latin typeface="Arial" panose="020B0604020202020204" pitchFamily="34" charset="0"/>
                <a:ea typeface="+mn-ea"/>
                <a:cs typeface="Arial" pitchFamily="34" charset="0"/>
              </a:rPr>
              <a:t>mytable</a:t>
            </a:r>
            <a:r>
              <a:rPr lang="en-US" sz="1000" kern="1200" dirty="0">
                <a:solidFill>
                  <a:schemeClr val="tx1"/>
                </a:solidFill>
                <a:effectLst/>
                <a:latin typeface="Arial" panose="020B0604020202020204" pitchFamily="34" charset="0"/>
                <a:ea typeface="+mn-ea"/>
                <a:cs typeface="Arial" pitchFamily="34" charset="0"/>
              </a:rPr>
              <a:t> WHERE id = 1; UPDATE </a:t>
            </a:r>
            <a:r>
              <a:rPr lang="en-US" sz="1000" kern="1200" dirty="0" err="1">
                <a:solidFill>
                  <a:schemeClr val="tx1"/>
                </a:solidFill>
                <a:effectLst/>
                <a:latin typeface="Arial" panose="020B0604020202020204" pitchFamily="34" charset="0"/>
                <a:ea typeface="+mn-ea"/>
                <a:cs typeface="Arial" pitchFamily="34" charset="0"/>
              </a:rPr>
              <a:t>mytable</a:t>
            </a:r>
            <a:r>
              <a:rPr lang="en-US" sz="1000" kern="1200" dirty="0">
                <a:solidFill>
                  <a:schemeClr val="tx1"/>
                </a:solidFill>
                <a:effectLst/>
                <a:latin typeface="Arial" panose="020B0604020202020204" pitchFamily="34" charset="0"/>
                <a:ea typeface="+mn-ea"/>
                <a:cs typeface="Arial" pitchFamily="34" charset="0"/>
              </a:rPr>
              <a:t> SET name = 'Willy' WHERE id = 1; SELECT id, name FROM </a:t>
            </a:r>
            <a:r>
              <a:rPr lang="en-US" sz="1000" kern="1200" dirty="0" err="1">
                <a:solidFill>
                  <a:schemeClr val="tx1"/>
                </a:solidFill>
                <a:effectLst/>
                <a:latin typeface="Arial" panose="020B0604020202020204" pitchFamily="34" charset="0"/>
                <a:ea typeface="+mn-ea"/>
                <a:cs typeface="Arial" pitchFamily="34" charset="0"/>
              </a:rPr>
              <a:t>mytable</a:t>
            </a:r>
            <a:r>
              <a:rPr lang="en-US" sz="1000" kern="1200" dirty="0">
                <a:solidFill>
                  <a:schemeClr val="tx1"/>
                </a:solidFill>
                <a:effectLst/>
                <a:latin typeface="Arial" panose="020B0604020202020204" pitchFamily="34" charset="0"/>
                <a:ea typeface="+mn-ea"/>
                <a:cs typeface="Arial" pitchFamily="34" charset="0"/>
              </a:rPr>
              <a:t>; DELETE FROM </a:t>
            </a:r>
            <a:r>
              <a:rPr lang="en-US" sz="1000" kern="1200" dirty="0" err="1">
                <a:solidFill>
                  <a:schemeClr val="tx1"/>
                </a:solidFill>
                <a:effectLst/>
                <a:latin typeface="Arial" panose="020B0604020202020204" pitchFamily="34" charset="0"/>
                <a:ea typeface="+mn-ea"/>
                <a:cs typeface="Arial" pitchFamily="34" charset="0"/>
              </a:rPr>
              <a:t>mytable</a:t>
            </a:r>
            <a:r>
              <a:rPr lang="en-US" sz="1000" kern="1200" dirty="0">
                <a:solidFill>
                  <a:schemeClr val="tx1"/>
                </a:solidFill>
                <a:effectLst/>
                <a:latin typeface="Arial" panose="020B0604020202020204" pitchFamily="34" charset="0"/>
                <a:ea typeface="+mn-ea"/>
                <a:cs typeface="Arial" pitchFamily="34" charset="0"/>
              </a:rPr>
              <a:t> WHERE id = 1; SELECT id, name FROM </a:t>
            </a:r>
            <a:r>
              <a:rPr lang="en-US" sz="1000" kern="1200" dirty="0" err="1">
                <a:solidFill>
                  <a:schemeClr val="tx1"/>
                </a:solidFill>
                <a:effectLst/>
                <a:latin typeface="Arial" panose="020B0604020202020204" pitchFamily="34" charset="0"/>
                <a:ea typeface="+mn-ea"/>
                <a:cs typeface="Arial" pitchFamily="34" charset="0"/>
              </a:rPr>
              <a:t>mytable</a:t>
            </a:r>
            <a:r>
              <a:rPr lang="en-US" sz="1000" kern="1200" dirty="0">
                <a:solidFill>
                  <a:schemeClr val="tx1"/>
                </a:solidFill>
                <a:effectLst/>
                <a:latin typeface="Arial" panose="020B0604020202020204" pitchFamily="34" charset="0"/>
                <a:ea typeface="+mn-ea"/>
                <a:cs typeface="Arial" pitchFamily="34" charset="0"/>
              </a:rPr>
              <a:t>; DROP DATABASE </a:t>
            </a:r>
            <a:r>
              <a:rPr lang="en-US" sz="1000" kern="1200" dirty="0" err="1">
                <a:solidFill>
                  <a:schemeClr val="tx1"/>
                </a:solidFill>
                <a:effectLst/>
                <a:latin typeface="Arial" panose="020B0604020202020204" pitchFamily="34" charset="0"/>
                <a:ea typeface="+mn-ea"/>
                <a:cs typeface="Arial" pitchFamily="34" charset="0"/>
              </a:rPr>
              <a:t>mydb</a:t>
            </a:r>
            <a:r>
              <a:rPr lang="en-US" sz="1000" kern="1200" dirty="0">
                <a:solidFill>
                  <a:schemeClr val="tx1"/>
                </a:solidFill>
                <a:effectLst/>
                <a:latin typeface="Arial" panose="020B0604020202020204" pitchFamily="34" charset="0"/>
                <a:ea typeface="+mn-ea"/>
                <a:cs typeface="Arial" pitchFamily="34" charset="0"/>
              </a:rPr>
              <a:t>; </a:t>
            </a:r>
          </a:p>
          <a:p>
            <a:endParaRPr lang="en-US" dirty="0"/>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2467883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1600" dirty="0" smtClean="0"/>
              <a:t>This service improves the performance of web applications by allowing you to retrieve information from a fast, managed, in-memory caching system, instead of relying entirely on slower disk-based databases . </a:t>
            </a:r>
          </a:p>
          <a:p>
            <a:pPr>
              <a:buFont typeface="Wingdings" panose="05000000000000000000" pitchFamily="2" charset="2"/>
              <a:buChar char="§"/>
            </a:pPr>
            <a:r>
              <a:rPr lang="en-US" sz="1600" dirty="0" err="1" smtClean="0"/>
              <a:t>ElastiCache</a:t>
            </a:r>
            <a:r>
              <a:rPr lang="en-US" sz="1600" dirty="0" smtClean="0"/>
              <a:t> supports two open-source caching engines. </a:t>
            </a:r>
          </a:p>
          <a:p>
            <a:pPr lvl="1"/>
            <a:endParaRPr lang="en-US" sz="1200" dirty="0" smtClean="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err="1" smtClean="0">
                <a:solidFill>
                  <a:schemeClr val="tx1"/>
                </a:solidFill>
                <a:latin typeface="Arial" panose="020B0604020202020204" pitchFamily="34" charset="0"/>
                <a:cs typeface="Arial" pitchFamily="34" charset="0"/>
              </a:rPr>
              <a:t>Memcached</a:t>
            </a:r>
            <a:r>
              <a:rPr lang="en-US" sz="1200" dirty="0" smtClean="0">
                <a:solidFill>
                  <a:schemeClr val="tx1"/>
                </a:solidFill>
                <a:latin typeface="Arial" panose="020B0604020202020204" pitchFamily="34" charset="0"/>
                <a:cs typeface="Arial" pitchFamily="34" charset="0"/>
              </a:rPr>
              <a:t> - a widely adopted memory object caching system . </a:t>
            </a:r>
            <a:r>
              <a:rPr lang="en-US" sz="1200" b="0" i="0" u="none" strike="noStrike" kern="1200" baseline="0" dirty="0" err="1" smtClean="0">
                <a:solidFill>
                  <a:schemeClr val="tx1"/>
                </a:solidFill>
                <a:latin typeface="Arial" panose="020B0604020202020204" pitchFamily="34" charset="0"/>
                <a:ea typeface="+mn-ea"/>
                <a:cs typeface="Arial" pitchFamily="34" charset="0"/>
              </a:rPr>
              <a:t>ElastiCache</a:t>
            </a:r>
            <a:r>
              <a:rPr lang="en-US" sz="1200" b="0" i="0" u="none" strike="noStrike" kern="1200" baseline="0" dirty="0" smtClean="0">
                <a:solidFill>
                  <a:schemeClr val="tx1"/>
                </a:solidFill>
                <a:latin typeface="Arial" panose="020B0604020202020204" pitchFamily="34" charset="0"/>
                <a:ea typeface="+mn-ea"/>
                <a:cs typeface="Arial" pitchFamily="34" charset="0"/>
              </a:rPr>
              <a:t> is protocol compliant with </a:t>
            </a:r>
            <a:r>
              <a:rPr lang="en-US" sz="1200" b="0" i="0" u="none" strike="noStrike" kern="1200" baseline="0" dirty="0" err="1" smtClean="0">
                <a:solidFill>
                  <a:schemeClr val="tx1"/>
                </a:solidFill>
                <a:latin typeface="Arial" panose="020B0604020202020204" pitchFamily="34" charset="0"/>
                <a:ea typeface="+mn-ea"/>
                <a:cs typeface="Arial" pitchFamily="34" charset="0"/>
              </a:rPr>
              <a:t>Memcached</a:t>
            </a:r>
            <a:r>
              <a:rPr lang="en-US" sz="1200" b="0" i="0" u="none" strike="noStrike" kern="1200" baseline="0" dirty="0" smtClean="0">
                <a:solidFill>
                  <a:schemeClr val="tx1"/>
                </a:solidFill>
                <a:latin typeface="Arial" panose="020B0604020202020204" pitchFamily="34" charset="0"/>
                <a:ea typeface="+mn-ea"/>
                <a:cs typeface="Arial" pitchFamily="34" charset="0"/>
              </a:rPr>
              <a:t>, so popular tools that you use today with existing </a:t>
            </a:r>
            <a:r>
              <a:rPr lang="en-US" sz="1200" b="0" i="0" u="none" strike="noStrike" kern="1200" baseline="0" dirty="0" err="1" smtClean="0">
                <a:solidFill>
                  <a:schemeClr val="tx1"/>
                </a:solidFill>
                <a:latin typeface="Arial" panose="020B0604020202020204" pitchFamily="34" charset="0"/>
                <a:ea typeface="+mn-ea"/>
                <a:cs typeface="Arial" pitchFamily="34" charset="0"/>
              </a:rPr>
              <a:t>Memcached</a:t>
            </a:r>
            <a:r>
              <a:rPr lang="en-US" sz="1200" b="0" i="0" u="none" strike="noStrike" kern="1200" baseline="0" dirty="0" smtClean="0">
                <a:solidFill>
                  <a:schemeClr val="tx1"/>
                </a:solidFill>
                <a:latin typeface="Arial" panose="020B0604020202020204" pitchFamily="34" charset="0"/>
                <a:ea typeface="+mn-ea"/>
                <a:cs typeface="Arial" pitchFamily="34" charset="0"/>
              </a:rPr>
              <a:t> environments will work seamlessly with the service. </a:t>
            </a:r>
          </a:p>
          <a:p>
            <a:pPr lvl="1"/>
            <a:endParaRPr lang="en-US" sz="1200" dirty="0" smtClean="0">
              <a:solidFill>
                <a:schemeClr val="tx1"/>
              </a:solidFill>
              <a:latin typeface="Arial" panose="020B0604020202020204" pitchFamily="34" charset="0"/>
              <a:cs typeface="Arial" pitchFamily="34" charset="0"/>
            </a:endParaRPr>
          </a:p>
          <a:p>
            <a:r>
              <a:rPr lang="en-US" sz="1200" dirty="0" err="1" smtClean="0">
                <a:solidFill>
                  <a:schemeClr val="tx1"/>
                </a:solidFill>
                <a:latin typeface="Arial" panose="020B0604020202020204" pitchFamily="34" charset="0"/>
                <a:cs typeface="Arial" pitchFamily="34" charset="0"/>
              </a:rPr>
              <a:t>Redis</a:t>
            </a:r>
            <a:r>
              <a:rPr lang="en-US" sz="1200" dirty="0" smtClean="0">
                <a:solidFill>
                  <a:schemeClr val="tx1"/>
                </a:solidFill>
                <a:latin typeface="Arial" panose="020B0604020202020204" pitchFamily="34" charset="0"/>
                <a:cs typeface="Arial" pitchFamily="34" charset="0"/>
              </a:rPr>
              <a:t> ---   It is a popular open-source in-memory key-value store that supports data structures such as sorted sets and lists. </a:t>
            </a:r>
            <a:r>
              <a:rPr lang="en-US" sz="1000" b="0" i="0" u="none" strike="noStrike" kern="1200" baseline="0" dirty="0" err="1" smtClean="0">
                <a:solidFill>
                  <a:schemeClr val="tx1"/>
                </a:solidFill>
                <a:latin typeface="Arial" panose="020B0604020202020204" pitchFamily="34" charset="0"/>
                <a:ea typeface="+mn-ea"/>
                <a:cs typeface="Arial" pitchFamily="34" charset="0"/>
              </a:rPr>
              <a:t>ElastiCache</a:t>
            </a:r>
            <a:r>
              <a:rPr lang="en-US" sz="1000" b="0" i="0" u="none" strike="noStrike" kern="1200" baseline="0" dirty="0" smtClean="0">
                <a:solidFill>
                  <a:schemeClr val="tx1"/>
                </a:solidFill>
                <a:latin typeface="Arial" panose="020B0604020202020204" pitchFamily="34" charset="0"/>
                <a:ea typeface="+mn-ea"/>
                <a:cs typeface="Arial" pitchFamily="34" charset="0"/>
              </a:rPr>
              <a:t> supports </a:t>
            </a:r>
            <a:r>
              <a:rPr lang="en-US" sz="1000" b="0" i="0" u="none" strike="noStrike" kern="1200" baseline="0" dirty="0" err="1" smtClean="0">
                <a:solidFill>
                  <a:schemeClr val="tx1"/>
                </a:solidFill>
                <a:latin typeface="Arial" panose="020B0604020202020204" pitchFamily="34" charset="0"/>
                <a:ea typeface="+mn-ea"/>
                <a:cs typeface="Arial" pitchFamily="34" charset="0"/>
              </a:rPr>
              <a:t>Redis</a:t>
            </a:r>
            <a:r>
              <a:rPr lang="en-US" sz="1000" b="0" i="0" u="none" strike="noStrike" kern="1200" baseline="0" dirty="0" smtClean="0">
                <a:solidFill>
                  <a:schemeClr val="tx1"/>
                </a:solidFill>
                <a:latin typeface="Arial" panose="020B0604020202020204" pitchFamily="34" charset="0"/>
                <a:ea typeface="+mn-ea"/>
                <a:cs typeface="Arial" pitchFamily="34" charset="0"/>
              </a:rPr>
              <a:t> master / slave replication which can be used to achieve cross AZ redundancy </a:t>
            </a:r>
          </a:p>
          <a:p>
            <a:pPr marL="228600" indent="-228600">
              <a:buAutoNum type="arabicPeriod"/>
            </a:pPr>
            <a:endParaRPr lang="en-US" dirty="0" smtClean="0"/>
          </a:p>
          <a:p>
            <a:pPr lvl="1"/>
            <a:endParaRPr lang="en-US" sz="1200" dirty="0" smtClean="0"/>
          </a:p>
          <a:p>
            <a:pPr marL="0" indent="0">
              <a:buNone/>
            </a:pPr>
            <a:endParaRPr lang="en-US" altLang="en-US" sz="1846" dirty="0" smtClean="0"/>
          </a:p>
          <a:p>
            <a:pPr marL="228600" indent="-228600">
              <a:buAutoNum type="arabicPeriod"/>
            </a:pPr>
            <a:endParaRPr lang="en-US" dirty="0"/>
          </a:p>
        </p:txBody>
      </p:sp>
    </p:spTree>
    <p:extLst>
      <p:ext uri="{BB962C8B-B14F-4D97-AF65-F5344CB8AC3E}">
        <p14:creationId xmlns:p14="http://schemas.microsoft.com/office/powerpoint/2010/main" val="4184704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228600" indent="-228600">
              <a:buAutoNum type="arabicPeriod"/>
            </a:pPr>
            <a:r>
              <a:rPr lang="en-US" sz="1000" b="0" i="0" kern="1200" dirty="0">
                <a:solidFill>
                  <a:schemeClr val="tx1"/>
                </a:solidFill>
                <a:effectLst/>
                <a:latin typeface="Arial" panose="020B0604020202020204" pitchFamily="34" charset="0"/>
                <a:ea typeface="+mn-ea"/>
                <a:cs typeface="Arial" pitchFamily="34" charset="0"/>
              </a:rPr>
              <a:t>Amazon ElastiCache Redis Multi-AZ with Automatic Failover Open-Source Compatible Fully Managed Enhanced Redis Engine Easy to Deploy, Use and Monitor No Cross-AZ Data Transfer Costs Extreme Performance at Cloud Scale ElastiCache - Customer Value</a:t>
            </a:r>
            <a:endParaRPr lang="en-US" dirty="0"/>
          </a:p>
        </p:txBody>
      </p:sp>
    </p:spTree>
    <p:extLst>
      <p:ext uri="{BB962C8B-B14F-4D97-AF65-F5344CB8AC3E}">
        <p14:creationId xmlns:p14="http://schemas.microsoft.com/office/powerpoint/2010/main" val="440678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228600" indent="-228600">
              <a:buAutoNum type="arabicPeriod"/>
            </a:pPr>
            <a:endParaRPr lang="en-US" dirty="0"/>
          </a:p>
        </p:txBody>
      </p:sp>
    </p:spTree>
    <p:extLst>
      <p:ext uri="{BB962C8B-B14F-4D97-AF65-F5344CB8AC3E}">
        <p14:creationId xmlns:p14="http://schemas.microsoft.com/office/powerpoint/2010/main" val="3301018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0" indent="0">
              <a:buNone/>
            </a:pPr>
            <a:r>
              <a:rPr lang="en-US" sz="1000" b="0" i="0" kern="1200" dirty="0">
                <a:solidFill>
                  <a:schemeClr val="tx1"/>
                </a:solidFill>
                <a:effectLst/>
                <a:latin typeface="Arial" panose="020B0604020202020204" pitchFamily="34" charset="0"/>
                <a:ea typeface="+mn-ea"/>
                <a:cs typeface="Arial" pitchFamily="34" charset="0"/>
              </a:rPr>
              <a:t>With DynamoDB, you can create database tables that can store and retrieve any amount of data, and serve any level of request traffic. You can scale up or scale down your tables' throughput capacity without downtime or performance degradation, and use the AWS Management Console to monitor resource utilization and performance metrics.</a:t>
            </a:r>
            <a:endParaRPr lang="en-US" dirty="0"/>
          </a:p>
        </p:txBody>
      </p:sp>
    </p:spTree>
    <p:extLst>
      <p:ext uri="{BB962C8B-B14F-4D97-AF65-F5344CB8AC3E}">
        <p14:creationId xmlns:p14="http://schemas.microsoft.com/office/powerpoint/2010/main" val="2761887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0" indent="0">
              <a:buNone/>
            </a:pPr>
            <a:r>
              <a:rPr lang="en-US" sz="1000" b="0" i="0" kern="1200" dirty="0">
                <a:solidFill>
                  <a:schemeClr val="tx1"/>
                </a:solidFill>
                <a:effectLst/>
                <a:latin typeface="Arial" panose="020B0604020202020204" pitchFamily="34" charset="0"/>
                <a:ea typeface="+mn-ea"/>
                <a:cs typeface="Arial" pitchFamily="34" charset="0"/>
              </a:rPr>
              <a:t>All of your data is stored on solid state disks (SSDs) and automatically replicated across multiple Availability Zones in an AWS region, providing built-in high availability and data durability. You can use global tables to keep DynamoDB tables in sync across AWS Regions.</a:t>
            </a:r>
            <a:endParaRPr lang="en-US" dirty="0"/>
          </a:p>
        </p:txBody>
      </p:sp>
    </p:spTree>
    <p:extLst>
      <p:ext uri="{BB962C8B-B14F-4D97-AF65-F5344CB8AC3E}">
        <p14:creationId xmlns:p14="http://schemas.microsoft.com/office/powerpoint/2010/main" val="1398434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81188" y="706438"/>
            <a:ext cx="4848225"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Tree>
    <p:extLst>
      <p:ext uri="{BB962C8B-B14F-4D97-AF65-F5344CB8AC3E}">
        <p14:creationId xmlns:p14="http://schemas.microsoft.com/office/powerpoint/2010/main" val="2524221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
        <p:nvSpPr>
          <p:cNvPr id="4" name="Text Box 4"/>
          <p:cNvSpPr txBox="1">
            <a:spLocks noChangeArrowheads="1"/>
          </p:cNvSpPr>
          <p:nvPr/>
        </p:nvSpPr>
        <p:spPr bwMode="auto">
          <a:xfrm>
            <a:off x="152193" y="1267919"/>
            <a:ext cx="1354874" cy="2092877"/>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p>
          <a:p>
            <a:pPr defTabSz="914437"/>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1: </a:t>
            </a:r>
            <a:r>
              <a:rPr lang="en-US" sz="1000" dirty="0">
                <a:latin typeface="Arial" panose="020B0604020202020204" pitchFamily="34" charset="0"/>
                <a:cs typeface="Arial" panose="020B0604020202020204" pitchFamily="34" charset="0"/>
              </a:rPr>
              <a:t>Amazon Relational and Non-Relational</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2: </a:t>
            </a:r>
            <a:r>
              <a:rPr lang="en-US" sz="1000" dirty="0"/>
              <a:t>Amazon RDS</a:t>
            </a:r>
          </a:p>
          <a:p>
            <a:pPr defTabSz="914437"/>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3: </a:t>
            </a:r>
            <a:r>
              <a:rPr lang="en-US" sz="1000" dirty="0"/>
              <a:t>Amazon </a:t>
            </a:r>
            <a:r>
              <a:rPr lang="en-US" sz="1000" dirty="0" err="1" smtClean="0"/>
              <a:t>ElastiCache</a:t>
            </a:r>
            <a:endParaRPr lang="en-US" sz="1000" dirty="0">
              <a:latin typeface="Arial" panose="020B0604020202020204" pitchFamily="34" charset="0"/>
              <a:cs typeface="Arial" panose="020B0604020202020204" pitchFamily="34" charset="0"/>
            </a:endParaRPr>
          </a:p>
          <a:p>
            <a:pPr defTabSz="914437"/>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598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marL="171450" indent="-171450">
              <a:buFont typeface="Wingdings" panose="05000000000000000000" pitchFamily="2" charset="2"/>
              <a:buChar char="Ø"/>
            </a:pPr>
            <a:endParaRPr lang="en-US" dirty="0"/>
          </a:p>
        </p:txBody>
      </p:sp>
      <p:sp>
        <p:nvSpPr>
          <p:cNvPr id="4" name="Text Box 5"/>
          <p:cNvSpPr txBox="1">
            <a:spLocks noChangeArrowheads="1"/>
          </p:cNvSpPr>
          <p:nvPr/>
        </p:nvSpPr>
        <p:spPr bwMode="auto">
          <a:xfrm>
            <a:off x="152193" y="1258550"/>
            <a:ext cx="1321007" cy="1477323"/>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3 </a:t>
            </a:r>
            <a:r>
              <a:rPr lang="en-US" sz="1000" dirty="0"/>
              <a:t>AWS DynamoDb</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4: </a:t>
            </a:r>
            <a:r>
              <a:rPr lang="en-US" sz="1000" dirty="0">
                <a:latin typeface="Arial" panose="020B0604020202020204" pitchFamily="34" charset="0"/>
                <a:cs typeface="Arial" panose="020B0604020202020204" pitchFamily="34" charset="0"/>
              </a:rPr>
              <a:t>Option 2 and Option4 </a:t>
            </a:r>
            <a:endParaRPr lang="en-US" sz="1000" b="1" dirty="0">
              <a:latin typeface="Arial" panose="020B0604020202020204" pitchFamily="34" charset="0"/>
              <a:cs typeface="Arial" panose="020B0604020202020204" pitchFamily="34" charset="0"/>
            </a:endParaRPr>
          </a:p>
          <a:p>
            <a:pPr defTabSz="914437"/>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9611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pPr lvl="1"/>
            <a:r>
              <a:rPr lang="en-US" dirty="0"/>
              <a:t>Amazon RDS</a:t>
            </a:r>
          </a:p>
          <a:p>
            <a:pPr lvl="1"/>
            <a:r>
              <a:rPr lang="en-US" dirty="0"/>
              <a:t>Amazon ElastiCache</a:t>
            </a:r>
          </a:p>
          <a:p>
            <a:pPr lvl="1"/>
            <a:r>
              <a:rPr lang="en-US" dirty="0"/>
              <a:t>Amazon Dynamo DB</a:t>
            </a:r>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589317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2000" dirty="0" smtClean="0">
                <a:solidFill>
                  <a:schemeClr val="tx1"/>
                </a:solidFill>
                <a:latin typeface="Arial" panose="020B0604020202020204" pitchFamily="34" charset="0"/>
                <a:cs typeface="Arial" pitchFamily="34" charset="0"/>
              </a:rPr>
              <a:t>AWS Database services are</a:t>
            </a:r>
          </a:p>
          <a:p>
            <a:pPr lvl="1"/>
            <a:r>
              <a:rPr lang="en-US" sz="1600" dirty="0" smtClean="0">
                <a:solidFill>
                  <a:schemeClr val="tx1"/>
                </a:solidFill>
                <a:latin typeface="Arial" panose="020B0604020202020204" pitchFamily="34" charset="0"/>
                <a:cs typeface="Arial" pitchFamily="34" charset="0"/>
              </a:rPr>
              <a:t>Relational databases </a:t>
            </a:r>
          </a:p>
          <a:p>
            <a:pPr lvl="1"/>
            <a:r>
              <a:rPr lang="en-US" sz="1600" dirty="0" smtClean="0">
                <a:solidFill>
                  <a:schemeClr val="tx1"/>
                </a:solidFill>
                <a:latin typeface="Arial" panose="020B0604020202020204" pitchFamily="34" charset="0"/>
                <a:cs typeface="Arial" pitchFamily="34" charset="0"/>
              </a:rPr>
              <a:t>non-Relational databases </a:t>
            </a:r>
          </a:p>
          <a:p>
            <a:pPr lvl="1"/>
            <a:r>
              <a:rPr lang="en-US" sz="1600" dirty="0" smtClean="0">
                <a:solidFill>
                  <a:schemeClr val="tx1"/>
                </a:solidFill>
                <a:latin typeface="Arial" panose="020B0604020202020204" pitchFamily="34" charset="0"/>
                <a:cs typeface="Arial" pitchFamily="34" charset="0"/>
              </a:rPr>
              <a:t>Data warehouse </a:t>
            </a:r>
          </a:p>
          <a:p>
            <a:pPr lvl="1"/>
            <a:r>
              <a:rPr lang="en-US" sz="1600" dirty="0" smtClean="0">
                <a:solidFill>
                  <a:schemeClr val="tx1"/>
                </a:solidFill>
                <a:latin typeface="Arial" panose="020B0604020202020204" pitchFamily="34" charset="0"/>
                <a:cs typeface="Arial" pitchFamily="34" charset="0"/>
              </a:rPr>
              <a:t>In-memory data store </a:t>
            </a:r>
          </a:p>
          <a:p>
            <a:pPr lvl="1"/>
            <a:r>
              <a:rPr lang="en-US" sz="1600" dirty="0" smtClean="0">
                <a:solidFill>
                  <a:schemeClr val="tx1"/>
                </a:solidFill>
                <a:latin typeface="Arial" panose="020B0604020202020204" pitchFamily="34" charset="0"/>
                <a:cs typeface="Arial" pitchFamily="34" charset="0"/>
              </a:rPr>
              <a:t>Graph database </a:t>
            </a:r>
          </a:p>
          <a:p>
            <a:pPr lvl="1"/>
            <a:endParaRPr lang="en-US" sz="1600" dirty="0" smtClean="0">
              <a:solidFill>
                <a:schemeClr val="tx1"/>
              </a:solidFill>
              <a:latin typeface="Arial" panose="020B0604020202020204" pitchFamily="34" charset="0"/>
              <a:cs typeface="Arial" pitchFamily="34" charset="0"/>
            </a:endParaRPr>
          </a:p>
          <a:p>
            <a:pPr marL="174625" lvl="1" indent="0">
              <a:buNone/>
            </a:pPr>
            <a:endParaRPr lang="en-US" sz="1446" dirty="0" smtClean="0"/>
          </a:p>
          <a:p>
            <a:r>
              <a:rPr lang="en-US" sz="2000" dirty="0" smtClean="0">
                <a:solidFill>
                  <a:schemeClr val="tx1"/>
                </a:solidFill>
                <a:latin typeface="Arial" panose="020B0604020202020204" pitchFamily="34" charset="0"/>
                <a:cs typeface="Arial" pitchFamily="34" charset="0"/>
              </a:rPr>
              <a:t>AWS Database Migration Service makes it easy and </a:t>
            </a:r>
            <a:r>
              <a:rPr lang="en-US" sz="2000" dirty="0" smtClean="0"/>
              <a:t>cost effective to </a:t>
            </a:r>
            <a:r>
              <a:rPr lang="en-US" sz="2000" dirty="0" smtClean="0">
                <a:solidFill>
                  <a:schemeClr val="tx1"/>
                </a:solidFill>
                <a:latin typeface="Arial" panose="020B0604020202020204" pitchFamily="34" charset="0"/>
                <a:cs typeface="Arial" pitchFamily="34" charset="0"/>
              </a:rPr>
              <a:t>migrate any one existing databases to AWS</a:t>
            </a:r>
            <a:endParaRPr lang="en-US" altLang="en-US" sz="1846" dirty="0" smtClean="0"/>
          </a:p>
          <a:p>
            <a:pPr marL="0" indent="0">
              <a:buNone/>
            </a:pPr>
            <a:endParaRPr lang="en-US" altLang="en-US" sz="1846" dirty="0"/>
          </a:p>
        </p:txBody>
      </p:sp>
    </p:spTree>
    <p:extLst>
      <p:ext uri="{BB962C8B-B14F-4D97-AF65-F5344CB8AC3E}">
        <p14:creationId xmlns:p14="http://schemas.microsoft.com/office/powerpoint/2010/main" val="468367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7541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fontScale="92500" lnSpcReduction="20000"/>
          </a:bodyPr>
          <a:lstStyle/>
          <a:p>
            <a:r>
              <a:rPr lang="en-US" altLang="en-US" sz="1600" dirty="0" smtClean="0">
                <a:latin typeface="Verdana" panose="020B0604030504040204" pitchFamily="34" charset="0"/>
                <a:ea typeface="Verdana" panose="020B0604030504040204" pitchFamily="34" charset="0"/>
                <a:cs typeface="Verdana" panose="020B0604030504040204" pitchFamily="34" charset="0"/>
              </a:rPr>
              <a:t>Amazon RDS - offers a variety of database services.</a:t>
            </a:r>
          </a:p>
          <a:p>
            <a:r>
              <a:rPr lang="en-US" altLang="en-US" sz="1600" dirty="0" smtClean="0">
                <a:latin typeface="Verdana" panose="020B0604030504040204" pitchFamily="34" charset="0"/>
                <a:ea typeface="Verdana" panose="020B0604030504040204" pitchFamily="34" charset="0"/>
                <a:cs typeface="Verdana" panose="020B0604030504040204" pitchFamily="34" charset="0"/>
              </a:rPr>
              <a:t>Runs MySQL, Oracle, or SQL Server database engine on AWS.</a:t>
            </a:r>
          </a:p>
          <a:p>
            <a:r>
              <a:rPr lang="en-US" altLang="en-US" sz="1600" dirty="0" smtClean="0">
                <a:latin typeface="Verdana" panose="020B0604030504040204" pitchFamily="34" charset="0"/>
                <a:ea typeface="Verdana" panose="020B0604030504040204" pitchFamily="34" charset="0"/>
                <a:cs typeface="Verdana" panose="020B0604030504040204" pitchFamily="34" charset="0"/>
              </a:rPr>
              <a:t>Free Usage - YES</a:t>
            </a:r>
          </a:p>
          <a:p>
            <a:pPr lvl="1" defTabSz="914400"/>
            <a:r>
              <a:rPr lang="en-US" altLang="en-US"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750 hours per month of a t1.micro</a:t>
            </a:r>
          </a:p>
          <a:p>
            <a:pPr lvl="1" defTabSz="914400"/>
            <a:r>
              <a:rPr lang="en-US" altLang="en-US"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DB instance</a:t>
            </a:r>
          </a:p>
          <a:p>
            <a:pPr lvl="1" defTabSz="914400"/>
            <a:r>
              <a:rPr lang="en-US" altLang="en-US"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20 GB of DB storage</a:t>
            </a:r>
          </a:p>
          <a:p>
            <a:pPr lvl="1" defTabSz="914400"/>
            <a:r>
              <a:rPr lang="en-US" altLang="en-US"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20 GB of backups</a:t>
            </a:r>
          </a:p>
          <a:p>
            <a:pPr lvl="1" defTabSz="914400"/>
            <a:r>
              <a:rPr lang="en-US" altLang="en-US"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10 million I/O operations</a:t>
            </a:r>
          </a:p>
          <a:p>
            <a:pPr lvl="1" defTabSz="914400"/>
            <a:endParaRPr lang="en-US" altLang="en-US" sz="16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lvl="1" defTabSz="914400"/>
            <a:endParaRPr lang="en-US" altLang="en-US" sz="16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r>
              <a:rPr lang="en-US" sz="1000" b="0" i="0" u="none" strike="noStrike" kern="1200" baseline="0" dirty="0" smtClean="0">
                <a:solidFill>
                  <a:schemeClr val="tx1"/>
                </a:solidFill>
                <a:latin typeface="Arial" panose="020B0604020202020204" pitchFamily="34" charset="0"/>
                <a:ea typeface="+mn-ea"/>
                <a:cs typeface="Arial" pitchFamily="34" charset="0"/>
              </a:rPr>
              <a:t>With Amazon RDS ,the code, applications, and tools we already use today with our existing databases can be used with Amazon RDS. </a:t>
            </a:r>
          </a:p>
          <a:p>
            <a:pPr marL="171450" indent="-171450">
              <a:buFont typeface="Arial" panose="020B0604020202020204" pitchFamily="34" charset="0"/>
              <a:buChar char="•"/>
            </a:pPr>
            <a:r>
              <a:rPr lang="en-US" sz="1000" b="0" i="0" u="none" strike="noStrike" kern="1200" baseline="0" dirty="0" smtClean="0">
                <a:solidFill>
                  <a:schemeClr val="tx1"/>
                </a:solidFill>
                <a:latin typeface="Arial" panose="020B0604020202020204" pitchFamily="34" charset="0"/>
                <a:ea typeface="+mn-ea"/>
                <a:cs typeface="Arial" pitchFamily="34" charset="0"/>
              </a:rPr>
              <a:t>Amazon RDS automatically patches the database software and backs up your database, storing the backups for a retention period that you define and enabling point-in-time recovery. </a:t>
            </a:r>
          </a:p>
          <a:p>
            <a:pPr marL="171450" indent="-171450">
              <a:buFont typeface="Arial" panose="020B0604020202020204" pitchFamily="34" charset="0"/>
              <a:buChar char="•"/>
            </a:pPr>
            <a:r>
              <a:rPr lang="en-US" sz="1000" b="0" i="0" u="none" strike="noStrike" kern="1200" baseline="0" dirty="0" smtClean="0">
                <a:solidFill>
                  <a:schemeClr val="tx1"/>
                </a:solidFill>
                <a:latin typeface="Arial" panose="020B0604020202020204" pitchFamily="34" charset="0"/>
                <a:ea typeface="+mn-ea"/>
                <a:cs typeface="Arial" pitchFamily="34" charset="0"/>
              </a:rPr>
              <a:t>You benefit from the flexibility of being able to scale the compute resources or storage capacity associated with your relational database instance by using a single API call. </a:t>
            </a:r>
          </a:p>
          <a:p>
            <a:endParaRPr lang="en-US" sz="1000" b="0" i="0" u="none" strike="noStrike" kern="1200" baseline="0" dirty="0" smtClean="0">
              <a:solidFill>
                <a:schemeClr val="tx1"/>
              </a:solidFill>
              <a:highlight>
                <a:srgbClr val="FFFF00"/>
              </a:highlight>
              <a:latin typeface="Arial" panose="020B0604020202020204" pitchFamily="34" charset="0"/>
              <a:ea typeface="+mn-ea"/>
              <a:cs typeface="Arial" pitchFamily="34" charset="0"/>
            </a:endParaRPr>
          </a:p>
          <a:p>
            <a:r>
              <a:rPr lang="en-US" sz="1000" b="0" i="0" u="none" strike="noStrike" kern="1200" baseline="0" dirty="0" smtClean="0">
                <a:solidFill>
                  <a:schemeClr val="tx1"/>
                </a:solidFill>
                <a:highlight>
                  <a:srgbClr val="FFFF00"/>
                </a:highlight>
                <a:latin typeface="Arial" panose="020B0604020202020204" pitchFamily="34" charset="0"/>
                <a:ea typeface="+mn-ea"/>
                <a:cs typeface="Arial" pitchFamily="34" charset="0"/>
              </a:rPr>
              <a:t> In a</a:t>
            </a:r>
            <a:r>
              <a:rPr lang="en-US" sz="1000" b="0" i="0" u="none" strike="noStrike" kern="1200" baseline="0" dirty="0" smtClean="0">
                <a:solidFill>
                  <a:schemeClr val="tx1"/>
                </a:solidFill>
                <a:latin typeface="Arial" panose="020B0604020202020204" pitchFamily="34" charset="0"/>
                <a:ea typeface="+mn-ea"/>
                <a:cs typeface="Arial" pitchFamily="34" charset="0"/>
              </a:rPr>
              <a:t>ddition, Amazon RDS makes it easy to use replication to enhance availability and reliability for production databases and to </a:t>
            </a:r>
            <a:r>
              <a:rPr lang="en-US" sz="1000" b="0" i="0" u="none" strike="noStrike" kern="1200" baseline="0" dirty="0" smtClean="0">
                <a:solidFill>
                  <a:srgbClr val="FF0000"/>
                </a:solidFill>
                <a:latin typeface="Arial" panose="020B0604020202020204" pitchFamily="34" charset="0"/>
                <a:ea typeface="+mn-ea"/>
                <a:cs typeface="Arial" pitchFamily="34" charset="0"/>
              </a:rPr>
              <a:t>scale</a:t>
            </a:r>
            <a:r>
              <a:rPr lang="en-US" sz="1000" b="0" i="0" u="none" strike="noStrike" kern="1200" baseline="0" dirty="0" smtClean="0">
                <a:solidFill>
                  <a:schemeClr val="tx1"/>
                </a:solidFill>
                <a:latin typeface="Arial" panose="020B0604020202020204" pitchFamily="34" charset="0"/>
                <a:ea typeface="+mn-ea"/>
                <a:cs typeface="Arial" pitchFamily="34" charset="0"/>
              </a:rPr>
              <a:t> out beyond the capacity of a single database deployment for read-heavy database workloads In addition, Amazon RDS makes it easy to use replication to enhance availability and reliability for production databases and to scale out beyond the capacity of a single database deployment for read-heavy database workloads </a:t>
            </a:r>
            <a:endParaRPr lang="en-US" dirty="0" smtClean="0"/>
          </a:p>
          <a:p>
            <a:pPr lvl="1" defTabSz="914400"/>
            <a:endParaRPr lang="en-US" altLang="en-US" sz="16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702993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597593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u="none" strike="noStrike" kern="1200" baseline="0" dirty="0">
                <a:solidFill>
                  <a:schemeClr val="tx1"/>
                </a:solidFill>
                <a:latin typeface="Arial" panose="020B0604020202020204" pitchFamily="34" charset="0"/>
                <a:ea typeface="+mn-ea"/>
                <a:cs typeface="Arial" pitchFamily="34" charset="0"/>
              </a:rPr>
              <a:t>With Amazon RDS ,the code, applications, and tools we already use today with our existing databases can be used with Amazon RDS. </a:t>
            </a:r>
          </a:p>
          <a:p>
            <a:pPr marL="171450" indent="-171450">
              <a:buFont typeface="Arial" panose="020B0604020202020204" pitchFamily="34" charset="0"/>
              <a:buChar char="•"/>
            </a:pPr>
            <a:r>
              <a:rPr lang="en-US" sz="1000" b="0" i="0" u="none" strike="noStrike" kern="1200" baseline="0" dirty="0">
                <a:solidFill>
                  <a:schemeClr val="tx1"/>
                </a:solidFill>
                <a:latin typeface="Arial" panose="020B0604020202020204" pitchFamily="34" charset="0"/>
                <a:ea typeface="+mn-ea"/>
                <a:cs typeface="Arial" pitchFamily="34" charset="0"/>
              </a:rPr>
              <a:t>Amazon RDS automatically patches the database software and backs up your database, storing the backups for a retention period that you define and enabling point-in-time recovery. </a:t>
            </a:r>
          </a:p>
          <a:p>
            <a:pPr marL="171450" indent="-171450">
              <a:buFont typeface="Arial" panose="020B0604020202020204" pitchFamily="34" charset="0"/>
              <a:buChar char="•"/>
            </a:pPr>
            <a:r>
              <a:rPr lang="en-US" sz="1000" b="0" i="0" u="none" strike="noStrike" kern="1200" baseline="0" dirty="0">
                <a:solidFill>
                  <a:schemeClr val="tx1"/>
                </a:solidFill>
                <a:latin typeface="Arial" panose="020B0604020202020204" pitchFamily="34" charset="0"/>
                <a:ea typeface="+mn-ea"/>
                <a:cs typeface="Arial" pitchFamily="34" charset="0"/>
              </a:rPr>
              <a:t>You benefit from the flexibility of being able to scale the compute resources or storage capacity associated with your relational database instance by </a:t>
            </a:r>
            <a:r>
              <a:rPr lang="en-US" sz="1000" b="0" i="0" u="none" strike="noStrike" kern="1200" baseline="0" dirty="0" smtClean="0">
                <a:solidFill>
                  <a:schemeClr val="tx1"/>
                </a:solidFill>
                <a:latin typeface="Arial" panose="020B0604020202020204" pitchFamily="34" charset="0"/>
                <a:ea typeface="+mn-ea"/>
                <a:cs typeface="Arial" pitchFamily="34" charset="0"/>
              </a:rPr>
              <a:t>using a </a:t>
            </a:r>
            <a:r>
              <a:rPr lang="en-US" sz="1000" b="0" i="0" u="none" strike="noStrike" kern="1200" baseline="0" dirty="0">
                <a:solidFill>
                  <a:schemeClr val="tx1"/>
                </a:solidFill>
                <a:latin typeface="Arial" panose="020B0604020202020204" pitchFamily="34" charset="0"/>
                <a:ea typeface="+mn-ea"/>
                <a:cs typeface="Arial" pitchFamily="34" charset="0"/>
              </a:rPr>
              <a:t>single API call. </a:t>
            </a:r>
          </a:p>
          <a:p>
            <a:r>
              <a:rPr lang="en-US" sz="1000" b="0" i="0" u="none" strike="noStrike" kern="1200" baseline="0" dirty="0">
                <a:solidFill>
                  <a:schemeClr val="tx1"/>
                </a:solidFill>
                <a:latin typeface="Arial" panose="020B0604020202020204" pitchFamily="34" charset="0"/>
                <a:ea typeface="+mn-ea"/>
                <a:cs typeface="Arial" pitchFamily="34" charset="0"/>
              </a:rPr>
              <a:t>This means that the code, applications, and tools you already use today with your existing databases can be used with Amazon RDS. Amazon RDS automatically patches the database software and backs up your database, storing the backups for a retention period that you define and enabling point-in-time recovery. You benefit from the flexibility of being able to scale the compute resources or storage capacity associated with your relational database instance by using </a:t>
            </a:r>
            <a:r>
              <a:rPr lang="en-US" sz="1000" b="1" i="0" u="none" strike="noStrike" kern="1200" baseline="0" dirty="0">
                <a:solidFill>
                  <a:schemeClr val="tx1"/>
                </a:solidFill>
                <a:latin typeface="Arial" panose="020B0604020202020204" pitchFamily="34" charset="0"/>
                <a:ea typeface="+mn-ea"/>
                <a:cs typeface="Arial" pitchFamily="34" charset="0"/>
              </a:rPr>
              <a:t>Overview of Amazon Web Services </a:t>
            </a:r>
            <a:r>
              <a:rPr lang="en-US" sz="1000" b="0" i="0" u="none" strike="noStrike" kern="1200" baseline="0" dirty="0">
                <a:solidFill>
                  <a:schemeClr val="tx1"/>
                </a:solidFill>
                <a:latin typeface="Arial" panose="020B0604020202020204" pitchFamily="34" charset="0"/>
                <a:ea typeface="+mn-ea"/>
                <a:cs typeface="Arial" pitchFamily="34" charset="0"/>
              </a:rPr>
              <a:t>March 2013 </a:t>
            </a:r>
          </a:p>
          <a:p>
            <a:endParaRPr lang="en-US" sz="1000" b="0" i="0" u="none" strike="noStrike" kern="1200" baseline="0" dirty="0">
              <a:solidFill>
                <a:schemeClr val="tx1"/>
              </a:solidFill>
              <a:latin typeface="Arial" panose="020B0604020202020204" pitchFamily="34" charset="0"/>
              <a:ea typeface="+mn-ea"/>
              <a:cs typeface="Arial" pitchFamily="34" charset="0"/>
            </a:endParaRPr>
          </a:p>
          <a:p>
            <a:r>
              <a:rPr lang="en-US" sz="1000" b="0" i="0" u="none" strike="noStrike" kern="1200" baseline="0" dirty="0">
                <a:solidFill>
                  <a:schemeClr val="tx1"/>
                </a:solidFill>
                <a:latin typeface="Arial" panose="020B0604020202020204" pitchFamily="34" charset="0"/>
                <a:ea typeface="+mn-ea"/>
                <a:cs typeface="Arial" pitchFamily="34" charset="0"/>
              </a:rPr>
              <a:t>a single API call. In addition, Amazon RDS makes it easy to use replication to enhance availability and reliability for production databases and to scale out beyond the capacity of a single database deployment for read-heavy database workloads In addition, Amazon RDS makes it easy to use replication to enhance availability and reliability for production databases and to scale out beyond the capacity of a single database deployment for read-heavy database workloads </a:t>
            </a:r>
            <a:endParaRPr lang="en-US" dirty="0"/>
          </a:p>
        </p:txBody>
      </p:sp>
    </p:spTree>
    <p:extLst>
      <p:ext uri="{BB962C8B-B14F-4D97-AF65-F5344CB8AC3E}">
        <p14:creationId xmlns:p14="http://schemas.microsoft.com/office/powerpoint/2010/main" val="2739442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lvl="0"/>
            <a:r>
              <a:rPr lang="en-IN" sz="1000" dirty="0" err="1" smtClean="0"/>
              <a:t>JackDB</a:t>
            </a:r>
            <a:r>
              <a:rPr lang="en-IN" sz="1000" baseline="0" dirty="0" smtClean="0"/>
              <a:t> :-</a:t>
            </a:r>
          </a:p>
          <a:p>
            <a:pPr marL="171450" lvl="0" indent="-171450">
              <a:buFont typeface="Arial" panose="020B0604020202020204" pitchFamily="34" charset="0"/>
              <a:buChar char="•"/>
            </a:pPr>
            <a:r>
              <a:rPr lang="en-IN" sz="1000" dirty="0" smtClean="0"/>
              <a:t>A database client - like </a:t>
            </a:r>
            <a:r>
              <a:rPr lang="en-IN" sz="1000" dirty="0" err="1" smtClean="0"/>
              <a:t>psql</a:t>
            </a:r>
            <a:r>
              <a:rPr lang="en-IN" sz="1000" dirty="0" smtClean="0"/>
              <a:t> or </a:t>
            </a:r>
            <a:r>
              <a:rPr lang="en-IN" sz="1000" dirty="0" err="1" smtClean="0"/>
              <a:t>pgAdmin</a:t>
            </a:r>
            <a:endParaRPr lang="en-IN" sz="1000" dirty="0" smtClean="0"/>
          </a:p>
          <a:p>
            <a:pPr marL="171450" lvl="0" indent="-171450">
              <a:buFont typeface="Arial" panose="020B0604020202020204" pitchFamily="34" charset="0"/>
              <a:buChar char="•"/>
            </a:pPr>
            <a:r>
              <a:rPr lang="en-IN" sz="1000" dirty="0" smtClean="0"/>
              <a:t>works entirely in web browser</a:t>
            </a:r>
          </a:p>
          <a:p>
            <a:pPr marL="171450" lvl="0" indent="-171450">
              <a:buFont typeface="Arial" panose="020B0604020202020204" pitchFamily="34" charset="0"/>
              <a:buChar char="•"/>
            </a:pPr>
            <a:r>
              <a:rPr lang="en-IN" sz="1000" dirty="0" smtClean="0"/>
              <a:t>supports multiple </a:t>
            </a:r>
            <a:r>
              <a:rPr lang="en-IN" sz="1000" dirty="0" err="1" smtClean="0"/>
              <a:t>db</a:t>
            </a:r>
            <a:r>
              <a:rPr lang="en-IN" sz="1000" dirty="0" smtClean="0"/>
              <a:t> including PostgreSQL</a:t>
            </a:r>
          </a:p>
          <a:p>
            <a:pPr marL="171450" lvl="0" indent="-171450">
              <a:buFont typeface="Arial" panose="020B0604020202020204" pitchFamily="34" charset="0"/>
              <a:buChar char="•"/>
            </a:pPr>
            <a:r>
              <a:rPr lang="en-IN" sz="1000" dirty="0" smtClean="0"/>
              <a:t>Add Audit logging data source sharing</a:t>
            </a:r>
          </a:p>
          <a:p>
            <a:pPr marL="171450" lvl="0" indent="-171450">
              <a:buFont typeface="Arial" panose="020B0604020202020204" pitchFamily="34" charset="0"/>
              <a:buChar char="•"/>
            </a:pPr>
            <a:r>
              <a:rPr lang="en-IN" sz="1000" dirty="0" smtClean="0"/>
              <a:t>HTPPS and SSL with remote host verification</a:t>
            </a:r>
            <a:endParaRPr lang="en-US" sz="1000" dirty="0" smtClean="0"/>
          </a:p>
          <a:p>
            <a:pPr marL="171450" indent="-171450">
              <a:buFont typeface="Arial" panose="020B0604020202020204" pitchFamily="34" charset="0"/>
              <a:buChar char="•"/>
            </a:pPr>
            <a:r>
              <a:rPr lang="en-IN" sz="1000" dirty="0" smtClean="0"/>
              <a:t> fine grained access control and multi level security policies</a:t>
            </a:r>
            <a:endParaRPr lang="en-US" sz="1000" dirty="0" smtClean="0"/>
          </a:p>
          <a:p>
            <a:pPr marL="171450" lvl="0" indent="-171450">
              <a:buFont typeface="Arial" panose="020B0604020202020204" pitchFamily="34" charset="0"/>
              <a:buChar char="•"/>
            </a:pPr>
            <a:endParaRPr lang="en-US" sz="1000" dirty="0" smtClean="0"/>
          </a:p>
          <a:p>
            <a:endParaRPr lang="en-US" dirty="0"/>
          </a:p>
        </p:txBody>
      </p:sp>
    </p:spTree>
    <p:extLst>
      <p:ext uri="{BB962C8B-B14F-4D97-AF65-F5344CB8AC3E}">
        <p14:creationId xmlns:p14="http://schemas.microsoft.com/office/powerpoint/2010/main" val="3587710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lnSpcReduction="10000"/>
          </a:bodyPr>
          <a:lstStyle/>
          <a:p>
            <a:pPr lvl="0"/>
            <a:r>
              <a:rPr lang="en-IN" sz="1000" dirty="0"/>
              <a:t>1. In Amazon RDS dashboard click on  the Launch DB instance  link</a:t>
            </a:r>
          </a:p>
          <a:p>
            <a:pPr lvl="0"/>
            <a:r>
              <a:rPr lang="en-IN" sz="1000" dirty="0"/>
              <a:t>2. Choose MySQL engine and click next</a:t>
            </a:r>
          </a:p>
          <a:p>
            <a:pPr lvl="0"/>
            <a:r>
              <a:rPr lang="en-IN" sz="1000" dirty="0"/>
              <a:t>3. Choose Use case Dev/Test – MySQL</a:t>
            </a:r>
          </a:p>
          <a:p>
            <a:pPr lvl="0"/>
            <a:endParaRPr lang="en-IN" sz="1000" dirty="0"/>
          </a:p>
          <a:p>
            <a:pPr lvl="0"/>
            <a:r>
              <a:rPr lang="en-IN" sz="1000" dirty="0"/>
              <a:t>4. Specify DB details</a:t>
            </a:r>
          </a:p>
          <a:p>
            <a:pPr marL="171450" lvl="0" indent="-171450">
              <a:buFont typeface="Arial" panose="020B0604020202020204" pitchFamily="34" charset="0"/>
              <a:buChar char="•"/>
            </a:pPr>
            <a:r>
              <a:rPr lang="en-IN" sz="1000" dirty="0"/>
              <a:t>  DB</a:t>
            </a:r>
            <a:r>
              <a:rPr lang="en-IN" sz="1000" baseline="0" dirty="0"/>
              <a:t> instance class- db.t2.micro ( low space )</a:t>
            </a:r>
          </a:p>
          <a:p>
            <a:pPr marL="171450" lvl="0" indent="-171450">
              <a:buFont typeface="Arial" panose="020B0604020202020204" pitchFamily="34" charset="0"/>
              <a:buChar char="•"/>
            </a:pPr>
            <a:r>
              <a:rPr lang="en-IN" sz="1000" baseline="0" dirty="0"/>
              <a:t> C </a:t>
            </a:r>
            <a:r>
              <a:rPr lang="en-IN" sz="1000" baseline="0" dirty="0" err="1"/>
              <a:t>reate</a:t>
            </a:r>
            <a:r>
              <a:rPr lang="en-IN" sz="1000" baseline="0" dirty="0"/>
              <a:t> replica in Different Zone</a:t>
            </a:r>
          </a:p>
          <a:p>
            <a:pPr marL="171450" lvl="0" indent="-171450">
              <a:buFont typeface="Arial" panose="020B0604020202020204" pitchFamily="34" charset="0"/>
              <a:buChar char="•"/>
            </a:pPr>
            <a:r>
              <a:rPr lang="en-IN" sz="1000" baseline="0" dirty="0"/>
              <a:t>Storage type – general </a:t>
            </a:r>
            <a:r>
              <a:rPr lang="en-IN" sz="1000" baseline="0" dirty="0" err="1"/>
              <a:t>perpose</a:t>
            </a:r>
            <a:endParaRPr lang="en-IN" sz="1000" baseline="0" dirty="0"/>
          </a:p>
          <a:p>
            <a:pPr marL="171450" lvl="0" indent="-171450">
              <a:buFont typeface="Arial" panose="020B0604020202020204" pitchFamily="34" charset="0"/>
              <a:buChar char="•"/>
            </a:pPr>
            <a:r>
              <a:rPr lang="en-IN" sz="1000" baseline="0" dirty="0"/>
              <a:t>Storage – 20 </a:t>
            </a:r>
            <a:r>
              <a:rPr lang="en-IN" sz="1000" baseline="0" dirty="0" err="1"/>
              <a:t>gb</a:t>
            </a:r>
            <a:endParaRPr lang="en-IN" sz="1000" baseline="0" dirty="0"/>
          </a:p>
          <a:p>
            <a:pPr marL="0" lvl="0" indent="0">
              <a:buFont typeface="Arial" panose="020B0604020202020204" pitchFamily="34" charset="0"/>
              <a:buNone/>
            </a:pPr>
            <a:endParaRPr lang="en-IN" sz="1000" baseline="0" dirty="0"/>
          </a:p>
          <a:p>
            <a:pPr marL="228600" lvl="0" indent="-228600">
              <a:buFont typeface="Arial" panose="020B0604020202020204" pitchFamily="34" charset="0"/>
              <a:buAutoNum type="arabicPeriod" startAt="5"/>
            </a:pPr>
            <a:r>
              <a:rPr lang="en-IN" sz="1000" baseline="0" dirty="0"/>
              <a:t>Settings  </a:t>
            </a:r>
          </a:p>
          <a:p>
            <a:pPr marL="171450" lvl="0" indent="-171450">
              <a:buFont typeface="Arial" panose="020B0604020202020204" pitchFamily="34" charset="0"/>
              <a:buChar char="•"/>
            </a:pPr>
            <a:r>
              <a:rPr lang="en-IN" sz="1000" baseline="0" dirty="0"/>
              <a:t>DB instance Identifier -  </a:t>
            </a:r>
            <a:r>
              <a:rPr lang="en-IN" sz="1000" baseline="0" dirty="0" err="1"/>
              <a:t>LnD</a:t>
            </a:r>
            <a:r>
              <a:rPr lang="en-IN" sz="1000" baseline="0" dirty="0"/>
              <a:t>-java-</a:t>
            </a:r>
            <a:r>
              <a:rPr lang="en-IN" sz="1000" baseline="0" dirty="0" err="1"/>
              <a:t>mysql</a:t>
            </a:r>
            <a:endParaRPr lang="en-IN" sz="1000"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00" baseline="0" dirty="0"/>
              <a:t>User name -   java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00" dirty="0"/>
              <a:t>Password -  </a:t>
            </a:r>
            <a:r>
              <a:rPr lang="en-IN" sz="1000" baseline="0" dirty="0"/>
              <a:t> Bangalore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00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000" baseline="0" dirty="0"/>
              <a:t>6. Network and security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00" baseline="0" dirty="0"/>
              <a:t>Let it be default , </a:t>
            </a:r>
            <a:r>
              <a:rPr lang="en-IN" sz="1000" baseline="0" dirty="0" err="1"/>
              <a:t>pls</a:t>
            </a:r>
            <a:r>
              <a:rPr lang="en-IN" sz="1000" baseline="0" dirty="0"/>
              <a:t> don’t change anything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sz="1000" baseline="0" dirty="0"/>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lain" startAt="7"/>
              <a:tabLst/>
              <a:defRPr/>
            </a:pPr>
            <a:r>
              <a:rPr lang="en-IN" sz="1000" baseline="0" dirty="0"/>
              <a:t>Database Options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00" baseline="0" dirty="0"/>
              <a:t>DB name -  </a:t>
            </a:r>
            <a:r>
              <a:rPr lang="en-IN" sz="1000" baseline="0" dirty="0" err="1"/>
              <a:t>LnD_DB_Mysql</a:t>
            </a:r>
            <a:endParaRPr lang="en-IN" sz="1000"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00" baseline="0" dirty="0"/>
              <a:t>Port – 3306</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00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000" baseline="0" dirty="0"/>
              <a:t>8. Click on DB launch instance</a:t>
            </a:r>
          </a:p>
          <a:p>
            <a:pPr marL="171450" lvl="0" indent="-171450">
              <a:buFont typeface="Arial" panose="020B0604020202020204" pitchFamily="34" charset="0"/>
              <a:buChar char="•"/>
            </a:pPr>
            <a:endParaRPr lang="en-IN" sz="1000" dirty="0"/>
          </a:p>
          <a:p>
            <a:pPr marL="171450" lvl="0" indent="-171450">
              <a:buFont typeface="Arial" panose="020B0604020202020204" pitchFamily="34" charset="0"/>
              <a:buChar char="•"/>
            </a:pPr>
            <a:r>
              <a:rPr lang="en-IN" sz="1000" dirty="0"/>
              <a:t>Once the instance is available</a:t>
            </a:r>
            <a:r>
              <a:rPr lang="en-IN" sz="1000" baseline="0" dirty="0"/>
              <a:t> , copy few things</a:t>
            </a:r>
          </a:p>
          <a:p>
            <a:pPr marL="171450" lvl="0" indent="-171450">
              <a:buFont typeface="Arial" panose="020B0604020202020204" pitchFamily="34" charset="0"/>
              <a:buChar char="•"/>
            </a:pPr>
            <a:r>
              <a:rPr lang="en-IN" sz="1000" baseline="0" dirty="0"/>
              <a:t>Endpoint :-   </a:t>
            </a:r>
            <a:r>
              <a:rPr lang="en-US" sz="1000" b="0" i="0" kern="1200" dirty="0">
                <a:solidFill>
                  <a:schemeClr val="tx1"/>
                </a:solidFill>
                <a:effectLst/>
                <a:latin typeface="Arial" panose="020B0604020202020204" pitchFamily="34" charset="0"/>
                <a:ea typeface="+mn-ea"/>
                <a:cs typeface="Arial" pitchFamily="34" charset="0"/>
              </a:rPr>
              <a:t>lnd-java-mysql.cryxdduifehe.ap-south-1.rds.amazonaws.com</a:t>
            </a:r>
            <a:endParaRPr lang="en-IN" sz="1000" baseline="0" dirty="0"/>
          </a:p>
          <a:p>
            <a:pPr marL="171450" lvl="0" indent="-171450">
              <a:buFont typeface="Arial" panose="020B0604020202020204" pitchFamily="34" charset="0"/>
              <a:buChar char="•"/>
            </a:pPr>
            <a:r>
              <a:rPr lang="en-IN" sz="1000" baseline="0" dirty="0"/>
              <a:t>Db name :--   </a:t>
            </a:r>
            <a:r>
              <a:rPr lang="en-US" sz="1000" b="0" i="0" kern="1200" dirty="0" err="1">
                <a:solidFill>
                  <a:schemeClr val="tx1"/>
                </a:solidFill>
                <a:effectLst/>
                <a:latin typeface="Arial" panose="020B0604020202020204" pitchFamily="34" charset="0"/>
                <a:ea typeface="+mn-ea"/>
                <a:cs typeface="Arial" pitchFamily="34" charset="0"/>
              </a:rPr>
              <a:t>LnD_DB_Mysql</a:t>
            </a:r>
            <a:endParaRPr lang="en-IN" sz="1000" baseline="0" dirty="0"/>
          </a:p>
          <a:p>
            <a:pPr marL="171450" lvl="0" indent="-171450">
              <a:buFont typeface="Arial" panose="020B0604020202020204" pitchFamily="34" charset="0"/>
              <a:buChar char="•"/>
            </a:pPr>
            <a:r>
              <a:rPr lang="en-IN" sz="1000" baseline="0" dirty="0" err="1"/>
              <a:t>Userid</a:t>
            </a:r>
            <a:r>
              <a:rPr lang="en-IN" sz="1000" baseline="0" dirty="0"/>
              <a:t> :--  </a:t>
            </a:r>
            <a:r>
              <a:rPr lang="en-US" sz="1000" b="0" i="0" kern="1200" dirty="0">
                <a:solidFill>
                  <a:schemeClr val="tx1"/>
                </a:solidFill>
                <a:effectLst/>
                <a:latin typeface="Arial" panose="020B0604020202020204" pitchFamily="34" charset="0"/>
                <a:ea typeface="+mn-ea"/>
                <a:cs typeface="Arial" pitchFamily="34" charset="0"/>
              </a:rPr>
              <a:t>java</a:t>
            </a:r>
            <a:endParaRPr lang="en-IN" sz="1000" baseline="0" dirty="0"/>
          </a:p>
          <a:p>
            <a:pPr marL="171450" lvl="0" indent="-171450">
              <a:buFont typeface="Arial" panose="020B0604020202020204" pitchFamily="34" charset="0"/>
              <a:buChar char="•"/>
            </a:pPr>
            <a:r>
              <a:rPr lang="en-IN" sz="1000" baseline="0" dirty="0"/>
              <a:t>password</a:t>
            </a:r>
            <a:endParaRPr lang="en-IN" sz="1000" dirty="0"/>
          </a:p>
          <a:p>
            <a:r>
              <a:rPr lang="en-US" dirty="0"/>
              <a:t> check the security group --   Type (Any</a:t>
            </a:r>
            <a:r>
              <a:rPr lang="en-US" baseline="0" dirty="0"/>
              <a:t> traffic ) and source – (Anywhere)</a:t>
            </a:r>
          </a:p>
          <a:p>
            <a:endParaRPr lang="en-US" baseline="0" dirty="0"/>
          </a:p>
          <a:p>
            <a:endParaRPr lang="en-US" dirty="0"/>
          </a:p>
        </p:txBody>
      </p:sp>
    </p:spTree>
    <p:extLst>
      <p:ext uri="{BB962C8B-B14F-4D97-AF65-F5344CB8AC3E}">
        <p14:creationId xmlns:p14="http://schemas.microsoft.com/office/powerpoint/2010/main" val="33282363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9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978222593"/>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24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565011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66"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947160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90"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864419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31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230578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33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21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772605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978222593"/>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127076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74"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console.aws.amazon.com/rds/" TargetMode="External"/><Relationship Id="rId1" Type="http://schemas.openxmlformats.org/officeDocument/2006/relationships/slideLayout" Target="../slideLayouts/slideLayout36.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6.png"/><Relationship Id="rId1" Type="http://schemas.openxmlformats.org/officeDocument/2006/relationships/slideLayout" Target="../slideLayouts/slideLayout36.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36.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6.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6.xml"/><Relationship Id="rId4" Type="http://schemas.openxmlformats.org/officeDocument/2006/relationships/image" Target="../media/image50.jpe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51.jpe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6.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36.xml"/><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image" Target="../media/image53.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43.jpe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console.aws.amazon.com/rds/" TargetMode="External"/><Relationship Id="rId1" Type="http://schemas.openxmlformats.org/officeDocument/2006/relationships/slideLayout" Target="../slideLayouts/slideLayout36.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36.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AWS Database Services </a:t>
            </a:r>
            <a:r>
              <a:rPr lang="en-US" sz="4400" dirty="0" smtClean="0">
                <a:latin typeface="Candara" pitchFamily="34" charset="0"/>
              </a:rPr>
              <a:t/>
            </a:r>
            <a:br>
              <a:rPr lang="en-US" sz="4400" dirty="0" smtClean="0">
                <a:latin typeface="Candara" pitchFamily="34" charset="0"/>
              </a:rPr>
            </a:br>
            <a:endParaRPr lang="en-US" sz="4400" b="0" dirty="0">
              <a:solidFill>
                <a:srgbClr val="000000"/>
              </a:solidFill>
              <a:latin typeface="Candara" pitchFamily="34" charset="0"/>
              <a:ea typeface="ＭＳ Ｐゴシック" pitchFamily="34" charset="-128"/>
            </a:endParaRPr>
          </a:p>
        </p:txBody>
      </p:sp>
      <p:sp>
        <p:nvSpPr>
          <p:cNvPr id="12" name="Subtitle 11"/>
          <p:cNvSpPr>
            <a:spLocks noGrp="1"/>
          </p:cNvSpPr>
          <p:nvPr>
            <p:ph type="subTitle" idx="1"/>
          </p:nvPr>
        </p:nvSpPr>
        <p:spPr/>
        <p:txBody>
          <a:bodyPr>
            <a:noAutofit/>
          </a:bodyPr>
          <a:lstStyle/>
          <a:p>
            <a:r>
              <a:rPr lang="en-US" sz="2000" dirty="0">
                <a:solidFill>
                  <a:srgbClr val="000000"/>
                </a:solidFill>
                <a:latin typeface="Candara" pitchFamily="34" charset="0"/>
                <a:ea typeface="ＭＳ Ｐゴシック" pitchFamily="34" charset="-128"/>
                <a:cs typeface="+mj-cs"/>
              </a:rPr>
              <a:t>Lesson 05: </a:t>
            </a:r>
            <a:r>
              <a:rPr lang="en-US" sz="2000" dirty="0" smtClean="0">
                <a:latin typeface="Candara" pitchFamily="34" charset="0"/>
              </a:rPr>
              <a:t>AWS </a:t>
            </a:r>
            <a:r>
              <a:rPr lang="en-US" sz="2000" dirty="0">
                <a:latin typeface="Candara" pitchFamily="34" charset="0"/>
              </a:rPr>
              <a:t>Database services </a:t>
            </a:r>
          </a:p>
          <a:p>
            <a:endParaRPr lang="en-US" sz="2000" dirty="0">
              <a:solidFill>
                <a:srgbClr val="000000"/>
              </a:solidFill>
              <a:latin typeface="Candara" pitchFamily="34" charset="0"/>
              <a:ea typeface="ＭＳ Ｐゴシック" pitchFamily="34" charset="-128"/>
              <a:cs typeface="+mj-cs"/>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86746"/>
            <a:ext cx="3578281" cy="1265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idx="4294967295"/>
          </p:nvPr>
        </p:nvSpPr>
        <p:spPr>
          <a:xfrm>
            <a:off x="397294" y="263525"/>
            <a:ext cx="8229600" cy="804863"/>
          </a:xfrm>
        </p:spPr>
        <p:txBody>
          <a:bodyPr vert="horz" lIns="84406" tIns="42203" rIns="84406" bIns="42203" rtlCol="0" anchor="ctr">
            <a:noAutofit/>
          </a:bodyPr>
          <a:lstStyle/>
          <a:p>
            <a:r>
              <a:rPr lang="en-US" sz="2000" dirty="0"/>
              <a:t>5.1: Amazon RDS</a:t>
            </a:r>
            <a:r>
              <a:rPr lang="en-US" altLang="en-US" sz="2000" b="1" dirty="0"/>
              <a:t/>
            </a:r>
            <a:br>
              <a:rPr lang="en-US" altLang="en-US" sz="2000" b="1" dirty="0"/>
            </a:br>
            <a:r>
              <a:rPr lang="en-US" altLang="en-US" sz="2000" b="1" dirty="0"/>
              <a:t>Amazon </a:t>
            </a:r>
            <a:r>
              <a:rPr lang="en-US" altLang="en-US" sz="2000" b="1" dirty="0" smtClean="0"/>
              <a:t>RDS Steps</a:t>
            </a:r>
            <a:endParaRPr lang="en-US" altLang="en-US" sz="2000" b="1" dirty="0"/>
          </a:p>
        </p:txBody>
      </p:sp>
      <p:sp>
        <p:nvSpPr>
          <p:cNvPr id="3" name="Content Placeholder 2"/>
          <p:cNvSpPr>
            <a:spLocks noGrp="1"/>
          </p:cNvSpPr>
          <p:nvPr>
            <p:ph idx="4294967295"/>
          </p:nvPr>
        </p:nvSpPr>
        <p:spPr>
          <a:xfrm>
            <a:off x="655093" y="1439985"/>
            <a:ext cx="7597775" cy="4178300"/>
          </a:xfrm>
        </p:spPr>
        <p:txBody>
          <a:bodyPr>
            <a:normAutofit fontScale="25000" lnSpcReduction="20000"/>
          </a:bodyPr>
          <a:lstStyle/>
          <a:p>
            <a:pPr>
              <a:defRPr/>
            </a:pPr>
            <a:r>
              <a:rPr sz="7200" dirty="0">
                <a:latin typeface="Verdana" panose="020B0604030504040204" pitchFamily="34" charset="0"/>
                <a:ea typeface="Verdana" panose="020B0604030504040204" pitchFamily="34" charset="0"/>
                <a:cs typeface="Verdana" panose="020B0604030504040204" pitchFamily="34" charset="0"/>
              </a:rPr>
              <a:t>In this example, we will create a DB instance running the Oracle database 10 GB of storage, and automated backups enabled with a retention period of one day.</a:t>
            </a:r>
          </a:p>
          <a:p>
            <a:pPr>
              <a:defRPr/>
            </a:pPr>
            <a:r>
              <a:rPr sz="7200" dirty="0">
                <a:latin typeface="Verdana" panose="020B0604030504040204" pitchFamily="34" charset="0"/>
                <a:ea typeface="Verdana" panose="020B0604030504040204" pitchFamily="34" charset="0"/>
                <a:cs typeface="Verdana" panose="020B0604030504040204" pitchFamily="34" charset="0"/>
              </a:rPr>
              <a:t>To launch an Oracle DB </a:t>
            </a:r>
            <a:r>
              <a:rPr sz="7200" dirty="0" smtClean="0">
                <a:latin typeface="Verdana" panose="020B0604030504040204" pitchFamily="34" charset="0"/>
                <a:ea typeface="Verdana" panose="020B0604030504040204" pitchFamily="34" charset="0"/>
                <a:cs typeface="Verdana" panose="020B0604030504040204" pitchFamily="34" charset="0"/>
              </a:rPr>
              <a:t>instance-</a:t>
            </a:r>
            <a:endParaRPr lang="en-US" sz="7200" dirty="0" smtClean="0">
              <a:latin typeface="Verdana" panose="020B0604030504040204" pitchFamily="34" charset="0"/>
              <a:ea typeface="Verdana" panose="020B0604030504040204" pitchFamily="34" charset="0"/>
              <a:cs typeface="Verdana" panose="020B0604030504040204" pitchFamily="34" charset="0"/>
            </a:endParaRPr>
          </a:p>
          <a:p>
            <a:pPr marL="0" indent="0">
              <a:buNone/>
              <a:defRPr/>
            </a:pPr>
            <a:endParaRPr sz="1600" dirty="0">
              <a:latin typeface="Verdana" panose="020B0604030504040204" pitchFamily="34" charset="0"/>
              <a:ea typeface="Verdana" panose="020B0604030504040204" pitchFamily="34" charset="0"/>
              <a:cs typeface="Verdana" panose="020B0604030504040204" pitchFamily="34" charset="0"/>
            </a:endParaRPr>
          </a:p>
          <a:p>
            <a:pPr lvl="1" indent="-316531">
              <a:buFont typeface="+mj-lt"/>
              <a:buAutoNum type="arabicPeriod"/>
              <a:defRPr/>
            </a:pPr>
            <a:r>
              <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rPr>
              <a:t>Sign in to the AWS Management Console and open the Amazon RDS console at </a:t>
            </a:r>
            <a:r>
              <a:rPr lang="en-US" sz="6400" b="1" dirty="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hlinkClick r:id="rId2"/>
              </a:rPr>
              <a:t>https://console.aws.amazon.com/rds</a:t>
            </a:r>
            <a:r>
              <a:rPr lang="en-US" sz="6400" b="1" dirty="0" smtClean="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hlinkClick r:id="rId2"/>
              </a:rPr>
              <a:t>/</a:t>
            </a:r>
            <a:r>
              <a:rPr lang="en-US" sz="6400" b="1" dirty="0" smtClean="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rPr>
              <a:t>.</a:t>
            </a:r>
          </a:p>
          <a:p>
            <a:pPr marL="381969" lvl="1" indent="-342900">
              <a:buFont typeface="+mj-lt"/>
              <a:buAutoNum type="arabicPeriod"/>
              <a:defRPr/>
            </a:pPr>
            <a:endParaRPr lang="en-US" sz="6400" b="1" dirty="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endParaRPr>
          </a:p>
          <a:p>
            <a:pPr lvl="1" indent="-316531">
              <a:buFont typeface="+mj-lt"/>
              <a:buAutoNum type="arabicPeriod"/>
              <a:defRPr/>
            </a:pPr>
            <a:r>
              <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rPr>
              <a:t>Select the region in which you want to create the DB instance</a:t>
            </a:r>
            <a:r>
              <a:rPr lang="en-US" sz="6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t>
            </a:r>
          </a:p>
          <a:p>
            <a:pPr marL="381969" lvl="1" indent="-342900">
              <a:buFont typeface="+mj-lt"/>
              <a:buAutoNum type="arabicPeriod"/>
              <a:defRPr/>
            </a:pPr>
            <a:endPar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lvl="1" indent="-316531">
              <a:buFont typeface="+mj-lt"/>
              <a:buAutoNum type="arabicPeriod"/>
              <a:defRPr/>
            </a:pPr>
            <a:r>
              <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rPr>
              <a:t> In the navigation pane, click DB Instances</a:t>
            </a:r>
            <a:r>
              <a:rPr lang="en-US" sz="6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a:t>
            </a:r>
          </a:p>
          <a:p>
            <a:pPr marL="381969" lvl="1" indent="-342900">
              <a:buFont typeface="+mj-lt"/>
              <a:buAutoNum type="arabicPeriod"/>
              <a:defRPr/>
            </a:pPr>
            <a:endPar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lvl="1" indent="-316531">
              <a:buFont typeface="+mj-lt"/>
              <a:buAutoNum type="arabicPeriod"/>
              <a:defRPr/>
            </a:pPr>
            <a:r>
              <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rPr>
              <a:t>Click Launch DB Instance to start the Launch DB Instance </a:t>
            </a:r>
            <a:endParaRPr lang="en-US" sz="64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39069" lvl="1" indent="0">
              <a:buNone/>
              <a:defRPr/>
            </a:pPr>
            <a:r>
              <a:rPr lang="en-US" sz="6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Wizard</a:t>
            </a:r>
            <a:r>
              <a:rPr lang="en-US" sz="6400" dirty="0">
                <a:solidFill>
                  <a:schemeClr val="tx1"/>
                </a:solidFill>
                <a:latin typeface="Verdana" panose="020B0604030504040204" pitchFamily="34" charset="0"/>
                <a:ea typeface="Verdana" panose="020B0604030504040204" pitchFamily="34" charset="0"/>
                <a:cs typeface="Verdana" panose="020B0604030504040204" pitchFamily="34" charset="0"/>
              </a:rPr>
              <a:t>.</a:t>
            </a:r>
          </a:p>
        </p:txBody>
      </p:sp>
      <p:pic>
        <p:nvPicPr>
          <p:cNvPr id="5530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0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977" y="4799135"/>
            <a:ext cx="1232389" cy="1147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0045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idx="4294967295"/>
          </p:nvPr>
        </p:nvSpPr>
        <p:spPr>
          <a:xfrm>
            <a:off x="600501" y="263525"/>
            <a:ext cx="8229600" cy="804863"/>
          </a:xfrm>
        </p:spPr>
        <p:txBody>
          <a:bodyPr vert="horz" lIns="84406" tIns="42203" rIns="84406" bIns="42203" rtlCol="0" anchor="ctr">
            <a:noAutofit/>
          </a:bodyPr>
          <a:lstStyle/>
          <a:p>
            <a:r>
              <a:rPr lang="en-US" sz="2000" dirty="0"/>
              <a:t>6.1: Amazon RDS</a:t>
            </a:r>
            <a:r>
              <a:rPr lang="en-US" altLang="en-US" sz="2000" b="1" dirty="0"/>
              <a:t/>
            </a:r>
            <a:br>
              <a:rPr lang="en-US" altLang="en-US" sz="2000" b="1" dirty="0"/>
            </a:br>
            <a:r>
              <a:rPr lang="en-US" altLang="en-US" sz="2000" b="1" dirty="0"/>
              <a:t>Amazon RDS </a:t>
            </a:r>
            <a:r>
              <a:rPr lang="en-US" altLang="en-US" sz="2000" b="1" dirty="0" smtClean="0"/>
              <a:t>Steps( Continuing.. )</a:t>
            </a:r>
            <a:endParaRPr lang="en-US" altLang="en-US" sz="2000" b="1" dirty="0"/>
          </a:p>
        </p:txBody>
      </p:sp>
      <p:pic>
        <p:nvPicPr>
          <p:cNvPr id="2" name="Content Placeholder 1"/>
          <p:cNvPicPr>
            <a:picLocks noGrp="1" noChangeAspect="1"/>
          </p:cNvPicPr>
          <p:nvPr>
            <p:ph idx="4294967295"/>
          </p:nvPr>
        </p:nvPicPr>
        <p:blipFill>
          <a:blip r:embed="rId2"/>
          <a:stretch>
            <a:fillRect/>
          </a:stretch>
        </p:blipFill>
        <p:spPr>
          <a:xfrm>
            <a:off x="896938" y="1323975"/>
            <a:ext cx="8247062" cy="4294188"/>
          </a:xfrm>
          <a:prstGeom prst="rect">
            <a:avLst/>
          </a:prstGeom>
        </p:spPr>
      </p:pic>
      <p:pic>
        <p:nvPicPr>
          <p:cNvPr id="5530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0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0581" y="5752368"/>
            <a:ext cx="1232389" cy="1147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0593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idx="4294967295"/>
          </p:nvPr>
        </p:nvSpPr>
        <p:spPr>
          <a:xfrm>
            <a:off x="859808" y="272955"/>
            <a:ext cx="7369791" cy="795433"/>
          </a:xfrm>
        </p:spPr>
        <p:txBody>
          <a:bodyPr vert="horz" lIns="84406" tIns="42203" rIns="84406" bIns="42203" rtlCol="0" anchor="ctr">
            <a:noAutofit/>
          </a:bodyPr>
          <a:lstStyle/>
          <a:p>
            <a:r>
              <a:rPr lang="en-US" sz="2000" dirty="0"/>
              <a:t>5.1: Amazon RDS</a:t>
            </a:r>
            <a:r>
              <a:rPr lang="en-US" altLang="en-US" sz="2000" b="1" dirty="0"/>
              <a:t/>
            </a:r>
            <a:br>
              <a:rPr lang="en-US" altLang="en-US" sz="2000" b="1" dirty="0"/>
            </a:br>
            <a:r>
              <a:rPr lang="en-US" altLang="en-US" sz="2000" b="1" dirty="0" err="1"/>
              <a:t>JackDB</a:t>
            </a:r>
            <a:endParaRPr lang="en-US" altLang="en-US" sz="2000" b="1" dirty="0"/>
          </a:p>
        </p:txBody>
      </p:sp>
      <p:pic>
        <p:nvPicPr>
          <p:cNvPr id="2" name="Content Placeholder 1"/>
          <p:cNvPicPr>
            <a:picLocks noGrp="1" noChangeAspect="1"/>
          </p:cNvPicPr>
          <p:nvPr>
            <p:ph idx="4294967295"/>
          </p:nvPr>
        </p:nvPicPr>
        <p:blipFill>
          <a:blip r:embed="rId3"/>
          <a:stretch>
            <a:fillRect/>
          </a:stretch>
        </p:blipFill>
        <p:spPr>
          <a:xfrm>
            <a:off x="693738" y="1323975"/>
            <a:ext cx="8450262" cy="4638675"/>
          </a:xfrm>
          <a:prstGeom prst="rect">
            <a:avLst/>
          </a:prstGeom>
        </p:spPr>
      </p:pic>
      <p:pic>
        <p:nvPicPr>
          <p:cNvPr id="5530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962446"/>
            <a:ext cx="1762857" cy="363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68579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idx="4294967295"/>
          </p:nvPr>
        </p:nvSpPr>
        <p:spPr>
          <a:xfrm>
            <a:off x="535678" y="249878"/>
            <a:ext cx="8229600" cy="804863"/>
          </a:xfrm>
        </p:spPr>
        <p:txBody>
          <a:bodyPr vert="horz" lIns="84406" tIns="42203" rIns="84406" bIns="42203" rtlCol="0" anchor="ctr">
            <a:noAutofit/>
          </a:bodyPr>
          <a:lstStyle/>
          <a:p>
            <a:r>
              <a:rPr lang="en-US" sz="2000" dirty="0"/>
              <a:t>6.1: Amazon RDS</a:t>
            </a:r>
            <a:r>
              <a:rPr lang="en-US" altLang="en-US" sz="2000" b="1" dirty="0"/>
              <a:t/>
            </a:r>
            <a:br>
              <a:rPr lang="en-US" altLang="en-US" sz="2000" b="1" dirty="0"/>
            </a:br>
            <a:r>
              <a:rPr lang="en-US" altLang="en-US" sz="2000" b="1" dirty="0" err="1"/>
              <a:t>JackDB</a:t>
            </a:r>
            <a:endParaRPr lang="en-US" altLang="en-US" sz="2000" b="1" dirty="0"/>
          </a:p>
        </p:txBody>
      </p:sp>
      <p:sp>
        <p:nvSpPr>
          <p:cNvPr id="3" name="Content Placeholder 2"/>
          <p:cNvSpPr>
            <a:spLocks noGrp="1"/>
          </p:cNvSpPr>
          <p:nvPr>
            <p:ph idx="4294967295"/>
          </p:nvPr>
        </p:nvSpPr>
        <p:spPr>
          <a:xfrm>
            <a:off x="0" y="1323975"/>
            <a:ext cx="7597775" cy="4178300"/>
          </a:xfrm>
        </p:spPr>
        <p:txBody>
          <a:bodyPr>
            <a:normAutofit/>
          </a:bodyPr>
          <a:lstStyle/>
          <a:p>
            <a:pPr marL="0" lvl="0" indent="0">
              <a:buNone/>
            </a:pPr>
            <a:endParaRPr lang="en-US" sz="2000" dirty="0"/>
          </a:p>
          <a:p>
            <a:pPr marL="39069" lvl="1" indent="0">
              <a:buNone/>
              <a:defRPr/>
            </a:pPr>
            <a:endParaRPr lang="en-US" sz="2585" dirty="0">
              <a:solidFill>
                <a:schemeClr val="tx1"/>
              </a:solidFill>
            </a:endParaRPr>
          </a:p>
        </p:txBody>
      </p:sp>
      <p:pic>
        <p:nvPicPr>
          <p:cNvPr id="5530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0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9276" y="5539520"/>
            <a:ext cx="891632" cy="830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535678" y="1361708"/>
            <a:ext cx="8033390" cy="3822940"/>
          </a:xfrm>
          <a:prstGeom prst="rect">
            <a:avLst/>
          </a:prstGeom>
        </p:spPr>
      </p:pic>
    </p:spTree>
    <p:extLst>
      <p:ext uri="{BB962C8B-B14F-4D97-AF65-F5344CB8AC3E}">
        <p14:creationId xmlns:p14="http://schemas.microsoft.com/office/powerpoint/2010/main" val="39612177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idx="4294967295"/>
          </p:nvPr>
        </p:nvSpPr>
        <p:spPr>
          <a:xfrm>
            <a:off x="479181" y="263525"/>
            <a:ext cx="8229600" cy="946150"/>
          </a:xfrm>
        </p:spPr>
        <p:txBody>
          <a:bodyPr vert="horz" lIns="84406" tIns="42203" rIns="84406" bIns="42203" rtlCol="0" anchor="ctr">
            <a:noAutofit/>
          </a:bodyPr>
          <a:lstStyle/>
          <a:p>
            <a:r>
              <a:rPr lang="en-US" sz="2000" dirty="0"/>
              <a:t>5.1: Amazon RDS</a:t>
            </a:r>
            <a:r>
              <a:rPr lang="en-US" altLang="en-US" sz="2000" b="1" dirty="0"/>
              <a:t/>
            </a:r>
            <a:br>
              <a:rPr lang="en-US" altLang="en-US" sz="2000" b="1" dirty="0"/>
            </a:br>
            <a:r>
              <a:rPr lang="en-US" altLang="en-US" sz="2000" b="1" dirty="0"/>
              <a:t>Steps to launch DB instance of MySQL type in AWS RDS </a:t>
            </a:r>
          </a:p>
        </p:txBody>
      </p:sp>
      <p:sp>
        <p:nvSpPr>
          <p:cNvPr id="3" name="Content Placeholder 2"/>
          <p:cNvSpPr>
            <a:spLocks noGrp="1"/>
          </p:cNvSpPr>
          <p:nvPr>
            <p:ph idx="4294967295"/>
          </p:nvPr>
        </p:nvSpPr>
        <p:spPr>
          <a:xfrm>
            <a:off x="941696" y="1439985"/>
            <a:ext cx="7597775" cy="4178300"/>
          </a:xfrm>
        </p:spPr>
        <p:txBody>
          <a:bodyPr>
            <a:normAutofit/>
          </a:bodyPr>
          <a:lstStyle/>
          <a:p>
            <a:pPr lvl="0"/>
            <a:r>
              <a:rPr lang="en-IN" dirty="0">
                <a:latin typeface="Verdana" panose="020B0604030504040204" pitchFamily="34" charset="0"/>
                <a:ea typeface="Verdana" panose="020B0604030504040204" pitchFamily="34" charset="0"/>
                <a:cs typeface="Verdana" panose="020B0604030504040204" pitchFamily="34" charset="0"/>
              </a:rPr>
              <a:t>In Amazon RDS dashboard click on  the Launch DB instance  link</a:t>
            </a:r>
          </a:p>
          <a:p>
            <a:pPr lvl="0"/>
            <a:r>
              <a:rPr lang="en-IN" dirty="0">
                <a:latin typeface="Verdana" panose="020B0604030504040204" pitchFamily="34" charset="0"/>
                <a:ea typeface="Verdana" panose="020B0604030504040204" pitchFamily="34" charset="0"/>
                <a:cs typeface="Verdana" panose="020B0604030504040204" pitchFamily="34" charset="0"/>
              </a:rPr>
              <a:t>Choose MySQL engine and click next</a:t>
            </a:r>
          </a:p>
          <a:p>
            <a:pPr lvl="0"/>
            <a:r>
              <a:rPr lang="en-IN" dirty="0">
                <a:latin typeface="Verdana" panose="020B0604030504040204" pitchFamily="34" charset="0"/>
                <a:ea typeface="Verdana" panose="020B0604030504040204" pitchFamily="34" charset="0"/>
                <a:cs typeface="Verdana" panose="020B0604030504040204" pitchFamily="34" charset="0"/>
              </a:rPr>
              <a:t>Choose Use case Dev/Test - MySQL</a:t>
            </a:r>
          </a:p>
          <a:p>
            <a:pPr lvl="0"/>
            <a:r>
              <a:rPr lang="en-IN" dirty="0">
                <a:latin typeface="Verdana" panose="020B0604030504040204" pitchFamily="34" charset="0"/>
                <a:ea typeface="Verdana" panose="020B0604030504040204" pitchFamily="34" charset="0"/>
                <a:cs typeface="Verdana" panose="020B0604030504040204" pitchFamily="34" charset="0"/>
              </a:rPr>
              <a:t>supports multiple </a:t>
            </a:r>
            <a:r>
              <a:rPr lang="en-IN" dirty="0" err="1">
                <a:latin typeface="Verdana" panose="020B0604030504040204" pitchFamily="34" charset="0"/>
                <a:ea typeface="Verdana" panose="020B0604030504040204" pitchFamily="34" charset="0"/>
                <a:cs typeface="Verdana" panose="020B0604030504040204" pitchFamily="34" charset="0"/>
              </a:rPr>
              <a:t>db</a:t>
            </a:r>
            <a:r>
              <a:rPr lang="en-IN" dirty="0">
                <a:latin typeface="Verdana" panose="020B0604030504040204" pitchFamily="34" charset="0"/>
                <a:ea typeface="Verdana" panose="020B0604030504040204" pitchFamily="34" charset="0"/>
                <a:cs typeface="Verdana" panose="020B0604030504040204" pitchFamily="34" charset="0"/>
              </a:rPr>
              <a:t> including PostgreSQL</a:t>
            </a:r>
          </a:p>
          <a:p>
            <a:pPr lvl="0"/>
            <a:r>
              <a:rPr lang="en-IN" dirty="0">
                <a:latin typeface="Verdana" panose="020B0604030504040204" pitchFamily="34" charset="0"/>
                <a:ea typeface="Verdana" panose="020B0604030504040204" pitchFamily="34" charset="0"/>
                <a:cs typeface="Verdana" panose="020B0604030504040204" pitchFamily="34" charset="0"/>
              </a:rPr>
              <a:t>Add Audit logging data source sharing</a:t>
            </a:r>
          </a:p>
          <a:p>
            <a:pPr lvl="0"/>
            <a:r>
              <a:rPr lang="en-IN" dirty="0">
                <a:latin typeface="Verdana" panose="020B0604030504040204" pitchFamily="34" charset="0"/>
                <a:ea typeface="Verdana" panose="020B0604030504040204" pitchFamily="34" charset="0"/>
                <a:cs typeface="Verdana" panose="020B0604030504040204" pitchFamily="34" charset="0"/>
              </a:rPr>
              <a:t>HTPPS and SSL with remote host verification</a:t>
            </a:r>
            <a:endParaRPr lang="en-US" dirty="0">
              <a:latin typeface="Verdana" panose="020B0604030504040204" pitchFamily="34" charset="0"/>
              <a:ea typeface="Verdana" panose="020B0604030504040204" pitchFamily="34" charset="0"/>
              <a:cs typeface="Verdana" panose="020B0604030504040204" pitchFamily="34" charset="0"/>
            </a:endParaRPr>
          </a:p>
          <a:p>
            <a:r>
              <a:rPr lang="en-IN" dirty="0">
                <a:latin typeface="Verdana" panose="020B0604030504040204" pitchFamily="34" charset="0"/>
                <a:ea typeface="Verdana" panose="020B0604030504040204" pitchFamily="34" charset="0"/>
                <a:cs typeface="Verdana" panose="020B0604030504040204" pitchFamily="34" charset="0"/>
              </a:rPr>
              <a:t> fine grained access control and multi level security policies</a:t>
            </a:r>
            <a:endParaRPr lang="en-US" dirty="0">
              <a:latin typeface="Verdana" panose="020B0604030504040204" pitchFamily="34" charset="0"/>
              <a:ea typeface="Verdana" panose="020B0604030504040204" pitchFamily="34" charset="0"/>
              <a:cs typeface="Verdana" panose="020B0604030504040204" pitchFamily="34" charset="0"/>
            </a:endParaRPr>
          </a:p>
          <a:p>
            <a:pPr marL="0" lv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39069" lvl="1" indent="0">
              <a:buNone/>
              <a:defRPr/>
            </a:pPr>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5530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0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977" y="4799135"/>
            <a:ext cx="1232389" cy="1147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09421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idx="4294967295"/>
          </p:nvPr>
        </p:nvSpPr>
        <p:spPr>
          <a:xfrm>
            <a:off x="496766" y="236229"/>
            <a:ext cx="8229600" cy="946150"/>
          </a:xfrm>
        </p:spPr>
        <p:txBody>
          <a:bodyPr vert="horz" lIns="84406" tIns="42203" rIns="84406" bIns="42203" rtlCol="0" anchor="ctr">
            <a:noAutofit/>
          </a:bodyPr>
          <a:lstStyle/>
          <a:p>
            <a:r>
              <a:rPr lang="en-US" sz="2000" dirty="0"/>
              <a:t>6.1: Amazon RDS</a:t>
            </a:r>
            <a:r>
              <a:rPr lang="en-US" altLang="en-US" sz="2000" b="1" dirty="0"/>
              <a:t/>
            </a:r>
            <a:br>
              <a:rPr lang="en-US" altLang="en-US" sz="2000" b="1" dirty="0"/>
            </a:br>
            <a:r>
              <a:rPr lang="en-US" altLang="en-US" sz="2000" b="1" dirty="0"/>
              <a:t>Steps to </a:t>
            </a:r>
            <a:r>
              <a:rPr lang="en-US" altLang="en-US" sz="2000" b="1" dirty="0" err="1"/>
              <a:t>Implent</a:t>
            </a:r>
            <a:r>
              <a:rPr lang="en-US" altLang="en-US" sz="2000" b="1" dirty="0"/>
              <a:t> Query in </a:t>
            </a:r>
            <a:r>
              <a:rPr lang="en-US" altLang="en-US" sz="2000" b="1" dirty="0" err="1"/>
              <a:t>jackDB</a:t>
            </a:r>
            <a:endParaRPr lang="en-US" altLang="en-US" sz="2000" b="1" dirty="0"/>
          </a:p>
        </p:txBody>
      </p:sp>
      <p:sp>
        <p:nvSpPr>
          <p:cNvPr id="3" name="Content Placeholder 2"/>
          <p:cNvSpPr>
            <a:spLocks noGrp="1"/>
          </p:cNvSpPr>
          <p:nvPr>
            <p:ph idx="4294967295"/>
          </p:nvPr>
        </p:nvSpPr>
        <p:spPr>
          <a:xfrm>
            <a:off x="750626" y="1323975"/>
            <a:ext cx="7597775" cy="3475160"/>
          </a:xfrm>
        </p:spPr>
        <p:txBody>
          <a:bodyPr>
            <a:normAutofit/>
          </a:bodyPr>
          <a:lstStyle/>
          <a:p>
            <a:pPr lvl="0"/>
            <a:r>
              <a:rPr lang="en-IN" dirty="0">
                <a:latin typeface="Verdana" panose="020B0604030504040204" pitchFamily="34" charset="0"/>
                <a:ea typeface="Verdana" panose="020B0604030504040204" pitchFamily="34" charset="0"/>
                <a:cs typeface="Verdana" panose="020B0604030504040204" pitchFamily="34" charset="0"/>
              </a:rPr>
              <a:t>Type  www.jackDb.comLogin to </a:t>
            </a:r>
          </a:p>
          <a:p>
            <a:pPr lvl="0"/>
            <a:r>
              <a:rPr lang="en-IN" dirty="0">
                <a:latin typeface="Verdana" panose="020B0604030504040204" pitchFamily="34" charset="0"/>
                <a:ea typeface="Verdana" panose="020B0604030504040204" pitchFamily="34" charset="0"/>
                <a:cs typeface="Verdana" panose="020B0604030504040204" pitchFamily="34" charset="0"/>
              </a:rPr>
              <a:t>Create a account and </a:t>
            </a:r>
            <a:r>
              <a:rPr lang="en-IN" dirty="0" err="1">
                <a:latin typeface="Verdana" panose="020B0604030504040204" pitchFamily="34" charset="0"/>
                <a:ea typeface="Verdana" panose="020B0604030504040204" pitchFamily="34" charset="0"/>
                <a:cs typeface="Verdana" panose="020B0604030504040204" pitchFamily="34" charset="0"/>
              </a:rPr>
              <a:t>signIn</a:t>
            </a:r>
            <a:endParaRPr lang="en-IN" dirty="0">
              <a:latin typeface="Verdana" panose="020B0604030504040204" pitchFamily="34" charset="0"/>
              <a:ea typeface="Verdana" panose="020B0604030504040204" pitchFamily="34" charset="0"/>
              <a:cs typeface="Verdana" panose="020B0604030504040204" pitchFamily="34" charset="0"/>
            </a:endParaRPr>
          </a:p>
          <a:p>
            <a:pPr lvl="0"/>
            <a:r>
              <a:rPr lang="en-IN" dirty="0">
                <a:latin typeface="Verdana" panose="020B0604030504040204" pitchFamily="34" charset="0"/>
                <a:ea typeface="Verdana" panose="020B0604030504040204" pitchFamily="34" charset="0"/>
                <a:cs typeface="Verdana" panose="020B0604030504040204" pitchFamily="34" charset="0"/>
              </a:rPr>
              <a:t>Add a </a:t>
            </a:r>
            <a:r>
              <a:rPr lang="en-IN" dirty="0" err="1">
                <a:latin typeface="Verdana" panose="020B0604030504040204" pitchFamily="34" charset="0"/>
                <a:ea typeface="Verdana" panose="020B0604030504040204" pitchFamily="34" charset="0"/>
                <a:cs typeface="Verdana" panose="020B0604030504040204" pitchFamily="34" charset="0"/>
              </a:rPr>
              <a:t>Datasource</a:t>
            </a:r>
            <a:r>
              <a:rPr lang="en-IN" dirty="0">
                <a:latin typeface="Verdana" panose="020B0604030504040204" pitchFamily="34" charset="0"/>
                <a:ea typeface="Verdana" panose="020B0604030504040204" pitchFamily="34" charset="0"/>
                <a:cs typeface="Verdana" panose="020B0604030504040204" pitchFamily="34" charset="0"/>
              </a:rPr>
              <a:t> of MySQL type</a:t>
            </a:r>
          </a:p>
          <a:p>
            <a:pPr lvl="0"/>
            <a:r>
              <a:rPr lang="en-IN" dirty="0">
                <a:latin typeface="Verdana" panose="020B0604030504040204" pitchFamily="34" charset="0"/>
                <a:ea typeface="Verdana" panose="020B0604030504040204" pitchFamily="34" charset="0"/>
                <a:cs typeface="Verdana" panose="020B0604030504040204" pitchFamily="34" charset="0"/>
              </a:rPr>
              <a:t>Enter DB credentials</a:t>
            </a:r>
          </a:p>
          <a:p>
            <a:pPr lvl="0"/>
            <a:r>
              <a:rPr lang="en-IN" dirty="0">
                <a:latin typeface="Verdana" panose="020B0604030504040204" pitchFamily="34" charset="0"/>
                <a:ea typeface="Verdana" panose="020B0604030504040204" pitchFamily="34" charset="0"/>
                <a:cs typeface="Verdana" panose="020B0604030504040204" pitchFamily="34" charset="0"/>
              </a:rPr>
              <a:t>Add Audit logging data source sharing</a:t>
            </a:r>
          </a:p>
          <a:p>
            <a:pPr lvl="0"/>
            <a:r>
              <a:rPr lang="en-IN" dirty="0">
                <a:latin typeface="Verdana" panose="020B0604030504040204" pitchFamily="34" charset="0"/>
                <a:ea typeface="Verdana" panose="020B0604030504040204" pitchFamily="34" charset="0"/>
                <a:cs typeface="Verdana" panose="020B0604030504040204" pitchFamily="34" charset="0"/>
              </a:rPr>
              <a:t>HTPPS and SSL with remote host verification</a:t>
            </a:r>
            <a:endParaRPr lang="en-US" dirty="0">
              <a:latin typeface="Verdana" panose="020B0604030504040204" pitchFamily="34" charset="0"/>
              <a:ea typeface="Verdana" panose="020B0604030504040204" pitchFamily="34" charset="0"/>
              <a:cs typeface="Verdana" panose="020B0604030504040204" pitchFamily="34" charset="0"/>
            </a:endParaRPr>
          </a:p>
          <a:p>
            <a:r>
              <a:rPr lang="en-IN" dirty="0">
                <a:latin typeface="Verdana" panose="020B0604030504040204" pitchFamily="34" charset="0"/>
                <a:ea typeface="Verdana" panose="020B0604030504040204" pitchFamily="34" charset="0"/>
                <a:cs typeface="Verdana" panose="020B0604030504040204" pitchFamily="34" charset="0"/>
              </a:rPr>
              <a:t> fine grained access control and multi level security policies</a:t>
            </a:r>
            <a:endParaRPr lang="en-US" dirty="0">
              <a:latin typeface="Verdana" panose="020B0604030504040204" pitchFamily="34" charset="0"/>
              <a:ea typeface="Verdana" panose="020B0604030504040204" pitchFamily="34" charset="0"/>
              <a:cs typeface="Verdana" panose="020B0604030504040204" pitchFamily="34" charset="0"/>
            </a:endParaRPr>
          </a:p>
          <a:p>
            <a:pPr marL="0" lv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39069" lvl="1" indent="0">
              <a:buNone/>
              <a:defRPr/>
            </a:pPr>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5530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0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6807" y="5178670"/>
            <a:ext cx="1232389" cy="1147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3373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412750"/>
            <a:ext cx="8531225" cy="855663"/>
          </a:xfrm>
        </p:spPr>
        <p:txBody>
          <a:bodyPr>
            <a:normAutofit/>
          </a:bodyPr>
          <a:lstStyle/>
          <a:p>
            <a:r>
              <a:rPr lang="en-US" sz="2000" dirty="0"/>
              <a:t>5.1: Amazon RDS</a:t>
            </a:r>
            <a:br>
              <a:rPr lang="en-US" sz="2000" dirty="0"/>
            </a:br>
            <a:r>
              <a:rPr lang="en-US" sz="2000" dirty="0"/>
              <a:t>Demo</a:t>
            </a:r>
          </a:p>
        </p:txBody>
      </p:sp>
      <p:sp>
        <p:nvSpPr>
          <p:cNvPr id="281679" name="Rectangle 79"/>
          <p:cNvSpPr>
            <a:spLocks noGrp="1"/>
          </p:cNvSpPr>
          <p:nvPr>
            <p:ph idx="4294967295"/>
          </p:nvPr>
        </p:nvSpPr>
        <p:spPr>
          <a:xfrm>
            <a:off x="764274" y="1450749"/>
            <a:ext cx="6650038" cy="4643438"/>
          </a:xfrm>
        </p:spPr>
        <p:txBody>
          <a:bodyPr/>
          <a:lstStyle/>
          <a:p>
            <a:r>
              <a:rPr lang="en-US" dirty="0">
                <a:solidFill>
                  <a:srgbClr val="000000"/>
                </a:solidFill>
              </a:rPr>
              <a:t>Demo on:</a:t>
            </a:r>
          </a:p>
          <a:p>
            <a:pPr lvl="1"/>
            <a:r>
              <a:rPr lang="en-US" dirty="0">
                <a:solidFill>
                  <a:srgbClr val="000000"/>
                </a:solidFill>
                <a:cs typeface="Arial" pitchFamily="34" charset="0"/>
              </a:rPr>
              <a:t>Amazon RDS  with </a:t>
            </a:r>
            <a:r>
              <a:rPr lang="en-US" dirty="0" err="1">
                <a:solidFill>
                  <a:srgbClr val="000000"/>
                </a:solidFill>
                <a:cs typeface="Arial" pitchFamily="34" charset="0"/>
              </a:rPr>
              <a:t>JackDB</a:t>
            </a:r>
            <a:endParaRPr lang="en-US" dirty="0">
              <a:solidFill>
                <a:srgbClr val="000000"/>
              </a:solidFill>
              <a:cs typeface="Arial" pitchFamily="34" charset="0"/>
            </a:endParaRPr>
          </a:p>
        </p:txBody>
      </p:sp>
      <p:sp>
        <p:nvSpPr>
          <p:cNvPr id="4" name="Cloud 3"/>
          <p:cNvSpPr/>
          <p:nvPr/>
        </p:nvSpPr>
        <p:spPr>
          <a:xfrm>
            <a:off x="1269243" y="3186533"/>
            <a:ext cx="4043936" cy="2610879"/>
          </a:xfrm>
          <a:prstGeom prst="cloud">
            <a:avLst/>
          </a:prstGeom>
          <a:ln/>
          <a:effectLst>
            <a:glow rad="228600">
              <a:schemeClr val="accent1">
                <a:satMod val="175000"/>
                <a:alpha val="40000"/>
              </a:schemeClr>
            </a:glow>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anchor="ctr"/>
          <a:lstStyle/>
          <a:p>
            <a:pPr algn="ctr" eaLnBrk="1" hangingPunct="1">
              <a:defRPr/>
            </a:pPr>
            <a:endParaRPr lang="en-US" sz="1662"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820" y="3772468"/>
            <a:ext cx="1545980" cy="1439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6031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91318" y="263525"/>
            <a:ext cx="8229600" cy="804863"/>
          </a:xfrm>
        </p:spPr>
        <p:txBody>
          <a:bodyPr vert="horz" lIns="84406" tIns="42203" rIns="84406" bIns="42203" rtlCol="0" anchor="ctr">
            <a:noAutofit/>
          </a:bodyPr>
          <a:lstStyle/>
          <a:p>
            <a:r>
              <a:rPr lang="en-US" sz="2000" dirty="0"/>
              <a:t>6.2: Amazon ElastiCache</a:t>
            </a:r>
            <a:br>
              <a:rPr lang="en-US" sz="2000" dirty="0"/>
            </a:br>
            <a:r>
              <a:rPr lang="en-US" sz="2000" dirty="0"/>
              <a:t>Amazon ElastiCache</a:t>
            </a:r>
          </a:p>
        </p:txBody>
      </p:sp>
      <p:sp>
        <p:nvSpPr>
          <p:cNvPr id="45059" name="Content Placeholder 2"/>
          <p:cNvSpPr>
            <a:spLocks noGrp="1"/>
          </p:cNvSpPr>
          <p:nvPr>
            <p:ph idx="4294967295"/>
          </p:nvPr>
        </p:nvSpPr>
        <p:spPr>
          <a:xfrm>
            <a:off x="618176" y="1312863"/>
            <a:ext cx="7597775" cy="4178300"/>
          </a:xfrm>
        </p:spPr>
        <p:txBody>
          <a:bodyPr/>
          <a:lstStyle/>
          <a:p>
            <a:pPr>
              <a:buFont typeface="Wingdings" panose="05000000000000000000" pitchFamily="2" charset="2"/>
              <a:buChar char="§"/>
            </a:pPr>
            <a:r>
              <a:rPr lang="en-US" dirty="0" smtClean="0">
                <a:latin typeface="Verdana" panose="020B0604030504040204" pitchFamily="34" charset="0"/>
                <a:ea typeface="Verdana" panose="020B0604030504040204" pitchFamily="34" charset="0"/>
                <a:cs typeface="Verdana" panose="020B0604030504040204" pitchFamily="34" charset="0"/>
              </a:rPr>
              <a:t> Amazon </a:t>
            </a:r>
            <a:r>
              <a:rPr lang="en-US" dirty="0" err="1">
                <a:latin typeface="Verdana" panose="020B0604030504040204" pitchFamily="34" charset="0"/>
                <a:ea typeface="Verdana" panose="020B0604030504040204" pitchFamily="34" charset="0"/>
                <a:cs typeface="Verdana" panose="020B0604030504040204" pitchFamily="34" charset="0"/>
              </a:rPr>
              <a:t>ElastiCache</a:t>
            </a:r>
            <a:r>
              <a:rPr lang="en-US" dirty="0">
                <a:latin typeface="Verdana" panose="020B0604030504040204" pitchFamily="34" charset="0"/>
                <a:ea typeface="Verdana" panose="020B0604030504040204" pitchFamily="34" charset="0"/>
                <a:cs typeface="Verdana" panose="020B0604030504040204" pitchFamily="34" charset="0"/>
              </a:rPr>
              <a:t> makes it easy to deploy, operate, and scale an in-memory data store or cache in the cloud .</a:t>
            </a:r>
          </a:p>
          <a:p>
            <a:pPr>
              <a:buFont typeface="Wingdings" panose="05000000000000000000" pitchFamily="2" charset="2"/>
              <a:buChar char="§"/>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alt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In-Memory Key-Value NoSQL Store&#10;High-performance&#10;Redis and Memcached&#10;Fully managed; Zero admin&#10;Highly Available and Reliab..."/>
          <p:cNvPicPr/>
          <p:nvPr/>
        </p:nvPicPr>
        <p:blipFill>
          <a:blip r:embed="rId4">
            <a:extLst>
              <a:ext uri="{28A0092B-C50C-407E-A947-70E740481C1C}">
                <a14:useLocalDpi xmlns:a14="http://schemas.microsoft.com/office/drawing/2010/main" val="0"/>
              </a:ext>
            </a:extLst>
          </a:blip>
          <a:srcRect/>
          <a:stretch>
            <a:fillRect/>
          </a:stretch>
        </p:blipFill>
        <p:spPr bwMode="auto">
          <a:xfrm>
            <a:off x="996286" y="2029968"/>
            <a:ext cx="7219665" cy="3251715"/>
          </a:xfrm>
          <a:prstGeom prst="rect">
            <a:avLst/>
          </a:prstGeom>
          <a:noFill/>
          <a:ln>
            <a:noFill/>
          </a:ln>
        </p:spPr>
      </p:pic>
    </p:spTree>
    <p:extLst>
      <p:ext uri="{BB962C8B-B14F-4D97-AF65-F5344CB8AC3E}">
        <p14:creationId xmlns:p14="http://schemas.microsoft.com/office/powerpoint/2010/main" val="2555399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10942" y="263525"/>
            <a:ext cx="8229600" cy="804863"/>
          </a:xfrm>
        </p:spPr>
        <p:txBody>
          <a:bodyPr vert="horz" lIns="84406" tIns="42203" rIns="84406" bIns="42203" rtlCol="0" anchor="ctr">
            <a:noAutofit/>
          </a:bodyPr>
          <a:lstStyle/>
          <a:p>
            <a:r>
              <a:rPr lang="en-US" sz="2000" dirty="0"/>
              <a:t>5.2: Amazon ElastiCache</a:t>
            </a:r>
            <a:br>
              <a:rPr lang="en-US" sz="2000" dirty="0"/>
            </a:br>
            <a:r>
              <a:rPr lang="en-US" sz="2000" dirty="0"/>
              <a:t>Amazon ElastiCache</a:t>
            </a: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Caching&#10;Clients&#10;Amazon&#10;ElastiCache&#10;Amazon&#10;DynamoDB&#10;Cache&#10;Reads/Writes&#10;DB&#10;Reads/Writes&#10;Elastic Load&#10;Balancing&#10;Amazon&#10;EC2&#10;Am..."/>
          <p:cNvPicPr/>
          <p:nvPr/>
        </p:nvPicPr>
        <p:blipFill>
          <a:blip r:embed="rId4">
            <a:extLst>
              <a:ext uri="{28A0092B-C50C-407E-A947-70E740481C1C}">
                <a14:useLocalDpi xmlns:a14="http://schemas.microsoft.com/office/drawing/2010/main" val="0"/>
              </a:ext>
            </a:extLst>
          </a:blip>
          <a:srcRect/>
          <a:stretch>
            <a:fillRect/>
          </a:stretch>
        </p:blipFill>
        <p:spPr bwMode="auto">
          <a:xfrm>
            <a:off x="927529" y="1668422"/>
            <a:ext cx="6925525" cy="3349707"/>
          </a:xfrm>
          <a:prstGeom prst="rect">
            <a:avLst/>
          </a:prstGeom>
          <a:noFill/>
          <a:ln>
            <a:noFill/>
          </a:ln>
        </p:spPr>
      </p:pic>
    </p:spTree>
    <p:extLst>
      <p:ext uri="{BB962C8B-B14F-4D97-AF65-F5344CB8AC3E}">
        <p14:creationId xmlns:p14="http://schemas.microsoft.com/office/powerpoint/2010/main" val="11458804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77173"/>
            <a:ext cx="8229600" cy="804863"/>
          </a:xfrm>
        </p:spPr>
        <p:txBody>
          <a:bodyPr vert="horz" lIns="84406" tIns="42203" rIns="84406" bIns="42203" rtlCol="0" anchor="ctr">
            <a:noAutofit/>
          </a:bodyPr>
          <a:lstStyle/>
          <a:p>
            <a:pPr lvl="1"/>
            <a:r>
              <a:rPr lang="en-US" sz="2000" dirty="0">
                <a:solidFill>
                  <a:srgbClr val="0070C0"/>
                </a:solidFill>
              </a:rPr>
              <a:t>5.3: Amazon DynamoDB</a:t>
            </a:r>
            <a:br>
              <a:rPr lang="en-US" sz="2000" dirty="0">
                <a:solidFill>
                  <a:srgbClr val="0070C0"/>
                </a:solidFill>
              </a:rPr>
            </a:br>
            <a:r>
              <a:rPr lang="en-US" sz="2000" dirty="0">
                <a:solidFill>
                  <a:srgbClr val="0070C0"/>
                </a:solidFill>
                <a:latin typeface="Verdana" panose="020B0604030504040204" pitchFamily="34" charset="0"/>
                <a:ea typeface="Verdana" panose="020B0604030504040204" pitchFamily="34" charset="0"/>
                <a:cs typeface="Verdana" panose="020B0604030504040204" pitchFamily="34" charset="0"/>
              </a:rPr>
              <a:t>Amazon DynamoDB</a:t>
            </a:r>
          </a:p>
        </p:txBody>
      </p:sp>
      <p:sp>
        <p:nvSpPr>
          <p:cNvPr id="45059" name="Content Placeholder 2"/>
          <p:cNvSpPr>
            <a:spLocks noGrp="1"/>
          </p:cNvSpPr>
          <p:nvPr>
            <p:ph idx="4294967295"/>
          </p:nvPr>
        </p:nvSpPr>
        <p:spPr>
          <a:xfrm>
            <a:off x="846161" y="1326510"/>
            <a:ext cx="7597775" cy="4178300"/>
          </a:xfrm>
        </p:spPr>
        <p:txBody>
          <a:bodyPr/>
          <a:lstStyle/>
          <a:p>
            <a:pPr>
              <a:buFont typeface="Wingdings" panose="05000000000000000000" pitchFamily="2" charset="2"/>
              <a:buChar char="§"/>
            </a:pPr>
            <a:r>
              <a:rPr lang="en-US" sz="1600" dirty="0">
                <a:latin typeface="Verdana" panose="020B0604030504040204" pitchFamily="34" charset="0"/>
                <a:ea typeface="Verdana" panose="020B0604030504040204" pitchFamily="34" charset="0"/>
                <a:cs typeface="Verdana" panose="020B0604030504040204" pitchFamily="34" charset="0"/>
              </a:rPr>
              <a:t>It is a fast, fully managed NoSQL database service</a:t>
            </a:r>
          </a:p>
          <a:p>
            <a:pPr marL="0" indent="0">
              <a:buNone/>
            </a:pPr>
            <a:r>
              <a:rPr lang="en-US" sz="1600" dirty="0">
                <a:latin typeface="Verdana" panose="020B0604030504040204" pitchFamily="34" charset="0"/>
                <a:ea typeface="Verdana" panose="020B0604030504040204" pitchFamily="34" charset="0"/>
                <a:cs typeface="Verdana" panose="020B0604030504040204" pitchFamily="34" charset="0"/>
              </a:rPr>
              <a:t>   which makes it simple and cost-effective to store </a:t>
            </a:r>
          </a:p>
          <a:p>
            <a:pPr marL="0" indent="0">
              <a:buNone/>
            </a:pPr>
            <a:r>
              <a:rPr lang="en-US" sz="1600" dirty="0">
                <a:latin typeface="Verdana" panose="020B0604030504040204" pitchFamily="34" charset="0"/>
                <a:ea typeface="Verdana" panose="020B0604030504040204" pitchFamily="34" charset="0"/>
                <a:cs typeface="Verdana" panose="020B0604030504040204" pitchFamily="34" charset="0"/>
              </a:rPr>
              <a:t>   and retrieve any amount of data, and serve any </a:t>
            </a:r>
          </a:p>
          <a:p>
            <a:pPr marL="0" indent="0">
              <a:buNone/>
            </a:pPr>
            <a:r>
              <a:rPr lang="en-US" sz="1600" dirty="0">
                <a:latin typeface="Verdana" panose="020B0604030504040204" pitchFamily="34" charset="0"/>
                <a:ea typeface="Verdana" panose="020B0604030504040204" pitchFamily="34" charset="0"/>
                <a:cs typeface="Verdana" panose="020B0604030504040204" pitchFamily="34" charset="0"/>
              </a:rPr>
              <a:t>   level of request traffic </a:t>
            </a:r>
            <a:r>
              <a:rPr lang="en-US" sz="1600" dirty="0" smtClean="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
            </a:pPr>
            <a:r>
              <a:rPr lang="en-US" sz="1600" dirty="0">
                <a:latin typeface="Verdana" panose="020B0604030504040204" pitchFamily="34" charset="0"/>
                <a:ea typeface="Verdana" panose="020B0604030504040204" pitchFamily="34" charset="0"/>
                <a:cs typeface="Verdana" panose="020B0604030504040204" pitchFamily="34" charset="0"/>
              </a:rPr>
              <a:t>It is a fully managed cloud database and supports</a:t>
            </a:r>
          </a:p>
          <a:p>
            <a:pPr marL="0" indent="0">
              <a:buNone/>
            </a:pPr>
            <a:r>
              <a:rPr lang="en-US" sz="1600" dirty="0">
                <a:latin typeface="Verdana" panose="020B0604030504040204" pitchFamily="34" charset="0"/>
                <a:ea typeface="Verdana" panose="020B0604030504040204" pitchFamily="34" charset="0"/>
                <a:cs typeface="Verdana" panose="020B0604030504040204" pitchFamily="34" charset="0"/>
              </a:rPr>
              <a:t>   both document and key-value store models</a:t>
            </a:r>
            <a:r>
              <a:rPr lang="en-US" sz="1600" dirty="0" smtClean="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
            </a:pPr>
            <a:r>
              <a:rPr lang="en-US" sz="1600" dirty="0">
                <a:latin typeface="Verdana" panose="020B0604030504040204" pitchFamily="34" charset="0"/>
                <a:ea typeface="Verdana" panose="020B0604030504040204" pitchFamily="34" charset="0"/>
                <a:cs typeface="Verdana" panose="020B0604030504040204" pitchFamily="34" charset="0"/>
              </a:rPr>
              <a:t>It is flexible data model and reliable performance</a:t>
            </a:r>
          </a:p>
          <a:p>
            <a:pPr marL="0" indent="0">
              <a:buNone/>
            </a:pPr>
            <a:r>
              <a:rPr lang="en-US" sz="1600" dirty="0">
                <a:latin typeface="Verdana" panose="020B0604030504040204" pitchFamily="34" charset="0"/>
                <a:ea typeface="Verdana" panose="020B0604030504040204" pitchFamily="34" charset="0"/>
                <a:cs typeface="Verdana" panose="020B0604030504040204" pitchFamily="34" charset="0"/>
              </a:rPr>
              <a:t>    make it a great fit for mobile, web, gaming </a:t>
            </a:r>
          </a:p>
          <a:p>
            <a:pPr marL="0" indent="0">
              <a:buNone/>
            </a:pPr>
            <a:r>
              <a:rPr lang="en-US" sz="1600" dirty="0">
                <a:latin typeface="Verdana" panose="020B0604030504040204" pitchFamily="34" charset="0"/>
                <a:ea typeface="Verdana" panose="020B0604030504040204" pitchFamily="34" charset="0"/>
                <a:cs typeface="Verdana" panose="020B0604030504040204" pitchFamily="34" charset="0"/>
              </a:rPr>
              <a:t>   application.</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Related image"/>
          <p:cNvPicPr/>
          <p:nvPr/>
        </p:nvPicPr>
        <p:blipFill>
          <a:blip r:embed="rId4">
            <a:extLst>
              <a:ext uri="{28A0092B-C50C-407E-A947-70E740481C1C}">
                <a14:useLocalDpi xmlns:a14="http://schemas.microsoft.com/office/drawing/2010/main" val="0"/>
              </a:ext>
            </a:extLst>
          </a:blip>
          <a:srcRect/>
          <a:stretch>
            <a:fillRect/>
          </a:stretch>
        </p:blipFill>
        <p:spPr bwMode="auto">
          <a:xfrm>
            <a:off x="6482738" y="1518578"/>
            <a:ext cx="2171700" cy="4404995"/>
          </a:xfrm>
          <a:prstGeom prst="rect">
            <a:avLst/>
          </a:prstGeom>
          <a:noFill/>
          <a:ln>
            <a:noFill/>
          </a:ln>
        </p:spPr>
      </p:pic>
    </p:spTree>
    <p:extLst>
      <p:ext uri="{BB962C8B-B14F-4D97-AF65-F5344CB8AC3E}">
        <p14:creationId xmlns:p14="http://schemas.microsoft.com/office/powerpoint/2010/main" val="27171419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412750"/>
            <a:ext cx="8531225" cy="855663"/>
          </a:xfrm>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Lesson Objectives</a:t>
            </a:r>
          </a:p>
        </p:txBody>
      </p:sp>
      <p:sp>
        <p:nvSpPr>
          <p:cNvPr id="4" name="Content Placeholder 3"/>
          <p:cNvSpPr>
            <a:spLocks noGrp="1"/>
          </p:cNvSpPr>
          <p:nvPr>
            <p:ph idx="4294967295"/>
          </p:nvPr>
        </p:nvSpPr>
        <p:spPr>
          <a:xfrm>
            <a:off x="928048" y="1481777"/>
            <a:ext cx="6794500"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In this lesson, you will learn</a:t>
            </a:r>
            <a:r>
              <a:rPr lang="en-US" dirty="0" smtClean="0">
                <a:latin typeface="Verdana" panose="020B0604030504040204" pitchFamily="34" charset="0"/>
                <a:ea typeface="Verdana" panose="020B0604030504040204" pitchFamily="34" charset="0"/>
                <a:cs typeface="Verdana" panose="020B0604030504040204" pitchFamily="34" charset="0"/>
              </a:rPr>
              <a:t>:</a:t>
            </a:r>
          </a:p>
          <a:p>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dirty="0">
                <a:latin typeface="Verdana" panose="020B0604030504040204" pitchFamily="34" charset="0"/>
                <a:ea typeface="Verdana" panose="020B0604030504040204" pitchFamily="34" charset="0"/>
                <a:cs typeface="Verdana" panose="020B0604030504040204" pitchFamily="34" charset="0"/>
              </a:rPr>
              <a:t>Amazon RDS</a:t>
            </a:r>
          </a:p>
          <a:p>
            <a:pPr lvl="1"/>
            <a:r>
              <a:rPr lang="en-US" dirty="0">
                <a:latin typeface="Verdana" panose="020B0604030504040204" pitchFamily="34" charset="0"/>
                <a:ea typeface="Verdana" panose="020B0604030504040204" pitchFamily="34" charset="0"/>
                <a:cs typeface="Verdana" panose="020B0604030504040204" pitchFamily="34" charset="0"/>
              </a:rPr>
              <a:t>Amazon ElastiCache</a:t>
            </a:r>
          </a:p>
          <a:p>
            <a:pPr lvl="1"/>
            <a:r>
              <a:rPr lang="en-US" dirty="0">
                <a:latin typeface="Verdana" panose="020B0604030504040204" pitchFamily="34" charset="0"/>
                <a:ea typeface="Verdana" panose="020B0604030504040204" pitchFamily="34" charset="0"/>
                <a:cs typeface="Verdana" panose="020B0604030504040204" pitchFamily="34" charset="0"/>
              </a:rPr>
              <a:t>Amazon Dynamo DB</a:t>
            </a: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668740" y="249877"/>
            <a:ext cx="8229600" cy="804863"/>
          </a:xfrm>
        </p:spPr>
        <p:txBody>
          <a:bodyPr vert="horz" lIns="84406" tIns="42203" rIns="84406" bIns="42203" rtlCol="0" anchor="ctr">
            <a:noAutofit/>
          </a:bodyPr>
          <a:lstStyle/>
          <a:p>
            <a:pPr lvl="1"/>
            <a:r>
              <a:rPr lang="en-US" sz="2000" dirty="0">
                <a:solidFill>
                  <a:srgbClr val="0070C0"/>
                </a:solidFill>
              </a:rPr>
              <a:t>6.3: Amazon DynamoDB</a:t>
            </a:r>
            <a:br>
              <a:rPr lang="en-US" sz="2000" dirty="0">
                <a:solidFill>
                  <a:srgbClr val="0070C0"/>
                </a:solidFill>
              </a:rPr>
            </a:br>
            <a:r>
              <a:rPr lang="en-US" sz="2000" dirty="0">
                <a:solidFill>
                  <a:srgbClr val="0070C0"/>
                </a:solidFill>
                <a:latin typeface="Verdana" panose="020B0604030504040204" pitchFamily="34" charset="0"/>
                <a:ea typeface="Verdana" panose="020B0604030504040204" pitchFamily="34" charset="0"/>
                <a:cs typeface="Verdana" panose="020B0604030504040204" pitchFamily="34" charset="0"/>
              </a:rPr>
              <a:t>Amazon DynamoDB</a:t>
            </a:r>
          </a:p>
        </p:txBody>
      </p:sp>
      <p:sp>
        <p:nvSpPr>
          <p:cNvPr id="45059" name="Content Placeholder 2"/>
          <p:cNvSpPr>
            <a:spLocks noGrp="1"/>
          </p:cNvSpPr>
          <p:nvPr>
            <p:ph idx="4294967295"/>
          </p:nvPr>
        </p:nvSpPr>
        <p:spPr>
          <a:xfrm>
            <a:off x="791570" y="1328923"/>
            <a:ext cx="7597775" cy="4178300"/>
          </a:xfrm>
        </p:spPr>
        <p:txBody>
          <a:bodyPr>
            <a:normAutofit fontScale="85000" lnSpcReduction="10000"/>
          </a:bodyPr>
          <a:lstStyle/>
          <a:p>
            <a:pPr>
              <a:buFont typeface="Wingdings" panose="05000000000000000000" pitchFamily="2" charset="2"/>
              <a:buChar char="§"/>
            </a:pPr>
            <a:r>
              <a:rPr lang="en-US" sz="1600" dirty="0">
                <a:latin typeface="Verdana" panose="020B0604030504040204" pitchFamily="34" charset="0"/>
                <a:ea typeface="Verdana" panose="020B0604030504040204" pitchFamily="34" charset="0"/>
                <a:cs typeface="Verdana" panose="020B0604030504040204" pitchFamily="34" charset="0"/>
              </a:rPr>
              <a:t>It is a fast and flexible  NoSQL database for any scale .</a:t>
            </a:r>
          </a:p>
          <a:p>
            <a:pPr>
              <a:buFont typeface="Wingdings" panose="05000000000000000000" pitchFamily="2" charset="2"/>
              <a:buChar char="§"/>
            </a:pPr>
            <a:endParaRPr lang="en-US" sz="1600" dirty="0">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
            </a:pPr>
            <a:r>
              <a:rPr lang="en-US" sz="1600" dirty="0">
                <a:latin typeface="Verdana" panose="020B0604030504040204" pitchFamily="34" charset="0"/>
                <a:ea typeface="Verdana" panose="020B0604030504040204" pitchFamily="34" charset="0"/>
                <a:cs typeface="Verdana" panose="020B0604030504040204" pitchFamily="34" charset="0"/>
              </a:rPr>
              <a:t>It helps the developer to don't have to worry about hardware provisioning, setup and configuration, replication, software patching, or cluster scaling.</a:t>
            </a:r>
          </a:p>
          <a:p>
            <a:pPr>
              <a:buFont typeface="Wingdings" panose="05000000000000000000" pitchFamily="2" charset="2"/>
              <a:buChar char="§"/>
            </a:pPr>
            <a:endParaRPr lang="en-US" sz="1600" dirty="0">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
            </a:pPr>
            <a:r>
              <a:rPr lang="en-US" sz="1600" dirty="0">
                <a:latin typeface="Verdana" panose="020B0604030504040204" pitchFamily="34" charset="0"/>
                <a:ea typeface="Verdana" panose="020B0604030504040204" pitchFamily="34" charset="0"/>
                <a:cs typeface="Verdana" panose="020B0604030504040204" pitchFamily="34" charset="0"/>
              </a:rPr>
              <a:t>DynamoDB is also provide secure way through encryption at rest, that removes the the operational burden and complexity involved in protecting sensitive data.</a:t>
            </a:r>
          </a:p>
          <a:p>
            <a:pPr>
              <a:buFont typeface="Wingdings" panose="05000000000000000000" pitchFamily="2" charset="2"/>
              <a:buChar char="§"/>
            </a:pPr>
            <a:endParaRPr lang="en-US" sz="1600" dirty="0">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
            </a:pPr>
            <a:r>
              <a:rPr lang="en-US" sz="1600" dirty="0">
                <a:latin typeface="Verdana" panose="020B0604030504040204" pitchFamily="34" charset="0"/>
                <a:ea typeface="Verdana" panose="020B0604030504040204" pitchFamily="34" charset="0"/>
                <a:cs typeface="Verdana" panose="020B0604030504040204" pitchFamily="34" charset="0"/>
              </a:rPr>
              <a:t>Amazon DynamoDB provides on-demand backup capability.</a:t>
            </a:r>
          </a:p>
          <a:p>
            <a:pPr>
              <a:buFont typeface="Wingdings" panose="05000000000000000000" pitchFamily="2" charset="2"/>
              <a:buChar char="§"/>
            </a:pPr>
            <a:endParaRPr lang="en-US" sz="1600" dirty="0">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
            </a:pPr>
            <a:r>
              <a:rPr lang="en-US" sz="1600" dirty="0">
                <a:latin typeface="Verdana" panose="020B0604030504040204" pitchFamily="34" charset="0"/>
                <a:ea typeface="Verdana" panose="020B0604030504040204" pitchFamily="34" charset="0"/>
                <a:cs typeface="Verdana" panose="020B0604030504040204" pitchFamily="34" charset="0"/>
              </a:rPr>
              <a:t>DynamoDB allows you to delete expired items from tables automatically to help to reduce storage usage and the cost of storing data that is no longer relevant .</a:t>
            </a: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Amazon DynamoDB&#10;Run your business, not your database&#10; "/>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5244" y="5379318"/>
            <a:ext cx="2760196" cy="1478682"/>
          </a:xfrm>
          <a:prstGeom prst="rect">
            <a:avLst/>
          </a:prstGeom>
          <a:noFill/>
          <a:ln>
            <a:noFill/>
          </a:ln>
        </p:spPr>
      </p:pic>
    </p:spTree>
    <p:extLst>
      <p:ext uri="{BB962C8B-B14F-4D97-AF65-F5344CB8AC3E}">
        <p14:creationId xmlns:p14="http://schemas.microsoft.com/office/powerpoint/2010/main" val="4014288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668740" y="-191069"/>
            <a:ext cx="7560860" cy="1259457"/>
          </a:xfrm>
        </p:spPr>
        <p:txBody>
          <a:bodyPr vert="horz" lIns="84406" tIns="42203" rIns="84406" bIns="42203" rtlCol="0" anchor="ctr">
            <a:noAutofit/>
          </a:bodyPr>
          <a:lstStyle/>
          <a:p>
            <a:pPr lvl="1"/>
            <a:r>
              <a:rPr lang="en-US" sz="2000" dirty="0">
                <a:solidFill>
                  <a:srgbClr val="0070C0"/>
                </a:solidFill>
              </a:rPr>
              <a:t>5.3: Amazon DynamoDB</a:t>
            </a:r>
            <a:br>
              <a:rPr lang="en-US" sz="2000" dirty="0">
                <a:solidFill>
                  <a:srgbClr val="0070C0"/>
                </a:solidFill>
              </a:rPr>
            </a:br>
            <a:r>
              <a:rPr lang="en-US" sz="2000" dirty="0">
                <a:solidFill>
                  <a:srgbClr val="0070C0"/>
                </a:solidFill>
                <a:latin typeface="Verdana" panose="020B0604030504040204" pitchFamily="34" charset="0"/>
                <a:ea typeface="Verdana" panose="020B0604030504040204" pitchFamily="34" charset="0"/>
                <a:cs typeface="Verdana" panose="020B0604030504040204" pitchFamily="34" charset="0"/>
              </a:rPr>
              <a:t>Amazon DynamoDB</a:t>
            </a:r>
          </a:p>
        </p:txBody>
      </p:sp>
      <p:sp>
        <p:nvSpPr>
          <p:cNvPr id="45059" name="Content Placeholder 2"/>
          <p:cNvSpPr>
            <a:spLocks noGrp="1"/>
          </p:cNvSpPr>
          <p:nvPr>
            <p:ph idx="4294967295"/>
          </p:nvPr>
        </p:nvSpPr>
        <p:spPr>
          <a:xfrm>
            <a:off x="655092" y="1298884"/>
            <a:ext cx="7596188" cy="4178300"/>
          </a:xfrm>
        </p:spPr>
        <p:txBody>
          <a:bodyPr/>
          <a:lstStyle/>
          <a:p>
            <a:pP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DynamoDB automatically spreads the data and traffic for your tables over a sufficient number of servers to handle your throughput and storage requirements, while maintaining consistent and fast performance.</a:t>
            </a:r>
          </a:p>
          <a:p>
            <a:pPr>
              <a:buFont typeface="Wingdings" panose="05000000000000000000" pitchFamily="2" charset="2"/>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These are the benefits  of DynamoDB</a:t>
            </a:r>
          </a:p>
          <a:p>
            <a:pPr lvl="1"/>
            <a:r>
              <a:rPr lang="en-US" dirty="0">
                <a:latin typeface="Verdana" panose="020B0604030504040204" pitchFamily="34" charset="0"/>
                <a:ea typeface="Verdana" panose="020B0604030504040204" pitchFamily="34" charset="0"/>
                <a:cs typeface="Verdana" panose="020B0604030504040204" pitchFamily="34" charset="0"/>
              </a:rPr>
              <a:t>Highly Scalable</a:t>
            </a:r>
          </a:p>
          <a:p>
            <a:pPr lvl="1"/>
            <a:r>
              <a:rPr lang="en-US" dirty="0">
                <a:latin typeface="Verdana" panose="020B0604030504040204" pitchFamily="34" charset="0"/>
                <a:ea typeface="Verdana" panose="020B0604030504040204" pitchFamily="34" charset="0"/>
                <a:cs typeface="Verdana" panose="020B0604030504040204" pitchFamily="34" charset="0"/>
              </a:rPr>
              <a:t>Fast Consistence Performance</a:t>
            </a:r>
          </a:p>
          <a:p>
            <a:pPr lvl="1"/>
            <a:r>
              <a:rPr lang="en-US" dirty="0">
                <a:latin typeface="Verdana" panose="020B0604030504040204" pitchFamily="34" charset="0"/>
                <a:ea typeface="Verdana" panose="020B0604030504040204" pitchFamily="34" charset="0"/>
                <a:cs typeface="Verdana" panose="020B0604030504040204" pitchFamily="34" charset="0"/>
              </a:rPr>
              <a:t>Fully managed</a:t>
            </a:r>
          </a:p>
          <a:p>
            <a:pPr lvl="1"/>
            <a:r>
              <a:rPr lang="en-US" dirty="0">
                <a:latin typeface="Verdana" panose="020B0604030504040204" pitchFamily="34" charset="0"/>
                <a:ea typeface="Verdana" panose="020B0604030504040204" pitchFamily="34" charset="0"/>
                <a:cs typeface="Verdana" panose="020B0604030504040204" pitchFamily="34" charset="0"/>
              </a:rPr>
              <a:t>Business critical reliability</a:t>
            </a: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Amazon DynamoDB&#10;Run your business, not your database&#10; "/>
          <p:cNvPicPr/>
          <p:nvPr/>
        </p:nvPicPr>
        <p:blipFill>
          <a:blip r:embed="rId4">
            <a:extLst>
              <a:ext uri="{28A0092B-C50C-407E-A947-70E740481C1C}">
                <a14:useLocalDpi xmlns:a14="http://schemas.microsoft.com/office/drawing/2010/main" val="0"/>
              </a:ext>
            </a:extLst>
          </a:blip>
          <a:srcRect/>
          <a:stretch>
            <a:fillRect/>
          </a:stretch>
        </p:blipFill>
        <p:spPr bwMode="auto">
          <a:xfrm>
            <a:off x="5658703" y="3154350"/>
            <a:ext cx="3062689" cy="2126256"/>
          </a:xfrm>
          <a:prstGeom prst="rect">
            <a:avLst/>
          </a:prstGeom>
          <a:noFill/>
          <a:ln>
            <a:noFill/>
          </a:ln>
        </p:spPr>
      </p:pic>
    </p:spTree>
    <p:extLst>
      <p:ext uri="{BB962C8B-B14F-4D97-AF65-F5344CB8AC3E}">
        <p14:creationId xmlns:p14="http://schemas.microsoft.com/office/powerpoint/2010/main" val="2728396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91319" y="399103"/>
            <a:ext cx="8531225" cy="855663"/>
          </a:xfrm>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Summary</a:t>
            </a:r>
          </a:p>
        </p:txBody>
      </p:sp>
      <p:sp>
        <p:nvSpPr>
          <p:cNvPr id="4" name="Content Placeholder 3"/>
          <p:cNvSpPr>
            <a:spLocks noGrp="1"/>
          </p:cNvSpPr>
          <p:nvPr>
            <p:ph idx="4294967295"/>
          </p:nvPr>
        </p:nvSpPr>
        <p:spPr>
          <a:xfrm>
            <a:off x="859809" y="1590959"/>
            <a:ext cx="6888163"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In this lesson, you have learnt</a:t>
            </a:r>
            <a:r>
              <a:rPr lang="en-US" dirty="0" smtClean="0">
                <a:latin typeface="Verdana" panose="020B0604030504040204" pitchFamily="34" charset="0"/>
                <a:ea typeface="Verdana" panose="020B0604030504040204" pitchFamily="34" charset="0"/>
                <a:cs typeface="Verdana" panose="020B0604030504040204" pitchFamily="34" charset="0"/>
              </a:rPr>
              <a:t>:</a:t>
            </a:r>
          </a:p>
          <a:p>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Amazon RDS</a:t>
            </a:r>
          </a:p>
          <a:p>
            <a:pPr lvl="1"/>
            <a:r>
              <a:rPr lang="en-US" sz="1600" dirty="0">
                <a:latin typeface="Verdana" panose="020B0604030504040204" pitchFamily="34" charset="0"/>
                <a:ea typeface="Verdana" panose="020B0604030504040204" pitchFamily="34" charset="0"/>
                <a:cs typeface="Verdana" panose="020B0604030504040204" pitchFamily="34" charset="0"/>
              </a:rPr>
              <a:t>Amazon ElastiCache</a:t>
            </a:r>
          </a:p>
          <a:p>
            <a:pPr lvl="1"/>
            <a:r>
              <a:rPr lang="en-US" sz="1600" dirty="0">
                <a:latin typeface="Verdana" panose="020B0604030504040204" pitchFamily="34" charset="0"/>
                <a:ea typeface="Verdana" panose="020B0604030504040204" pitchFamily="34" charset="0"/>
                <a:cs typeface="Verdana" panose="020B0604030504040204" pitchFamily="34" charset="0"/>
              </a:rPr>
              <a:t>Amazon </a:t>
            </a:r>
            <a:r>
              <a:rPr lang="en-US" sz="1600" dirty="0" err="1">
                <a:latin typeface="Verdana" panose="020B0604030504040204" pitchFamily="34" charset="0"/>
                <a:ea typeface="Verdana" panose="020B0604030504040204" pitchFamily="34" charset="0"/>
                <a:cs typeface="Verdana" panose="020B0604030504040204" pitchFamily="34" charset="0"/>
              </a:rPr>
              <a:t>DynamoDB</a:t>
            </a:r>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426397"/>
            <a:ext cx="8531225" cy="855663"/>
          </a:xfrm>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Review – Questions</a:t>
            </a:r>
          </a:p>
        </p:txBody>
      </p:sp>
      <p:sp>
        <p:nvSpPr>
          <p:cNvPr id="4" name="Content Placeholder 3"/>
          <p:cNvSpPr>
            <a:spLocks noGrp="1"/>
          </p:cNvSpPr>
          <p:nvPr>
            <p:ph idx="4294967295"/>
          </p:nvPr>
        </p:nvSpPr>
        <p:spPr>
          <a:xfrm>
            <a:off x="873457" y="1522721"/>
            <a:ext cx="6888163"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Question 1:  Amazon database services support both  ___________  and _______________ databases.</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Question 2 : _____________ AWS Database service supports Relational database to migrate to AWS ?</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Question 3 : _______________makes it easy to deploy, operate, and scale an in-memory data store or cache in the cloud </a:t>
            </a:r>
            <a:r>
              <a:rPr lang="en-US" sz="1600" dirty="0">
                <a:latin typeface="Verdana" panose="020B0604030504040204" pitchFamily="34" charset="0"/>
                <a:ea typeface="Verdana" panose="020B0604030504040204" pitchFamily="34" charset="0"/>
                <a:cs typeface="Verdana" panose="020B0604030504040204" pitchFamily="34" charset="0"/>
              </a:rPr>
              <a:t>.</a:t>
            </a:r>
          </a:p>
          <a:p>
            <a:endParaRPr lang="en-US" sz="1600"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358159"/>
            <a:ext cx="8531225" cy="855663"/>
          </a:xfrm>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Review – Questions</a:t>
            </a:r>
          </a:p>
        </p:txBody>
      </p:sp>
      <p:sp>
        <p:nvSpPr>
          <p:cNvPr id="4" name="Content Placeholder 3"/>
          <p:cNvSpPr>
            <a:spLocks noGrp="1"/>
          </p:cNvSpPr>
          <p:nvPr>
            <p:ph idx="4294967295"/>
          </p:nvPr>
        </p:nvSpPr>
        <p:spPr>
          <a:xfrm>
            <a:off x="668740" y="1495425"/>
            <a:ext cx="6888163" cy="4643438"/>
          </a:xfrm>
        </p:spPr>
        <p:txBody>
          <a:bodyPr/>
          <a:lstStyle/>
          <a:p>
            <a:pPr marL="174625" lvl="1"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Question 3: _________  is a fully managed cloud database and supports both document and key-value store models.</a:t>
            </a:r>
          </a:p>
          <a:p>
            <a:pPr marL="174625" lvl="1" indent="0">
              <a:buNone/>
            </a:pP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 </a:t>
            </a:r>
          </a:p>
          <a:p>
            <a:pPr lvl="1"/>
            <a:endParaRPr lang="en-US"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sz="1800" dirty="0">
                <a:latin typeface="Verdana" panose="020B0604030504040204" pitchFamily="34" charset="0"/>
                <a:ea typeface="Verdana" panose="020B0604030504040204" pitchFamily="34" charset="0"/>
                <a:cs typeface="Verdana" panose="020B0604030504040204" pitchFamily="34" charset="0"/>
              </a:rPr>
              <a:t>Question 4: Which  are the AWS Database storage ?</a:t>
            </a:r>
          </a:p>
          <a:p>
            <a:pPr marL="174625" lvl="1" indent="0">
              <a:buNone/>
            </a:pPr>
            <a:r>
              <a:rPr lang="en-US" dirty="0">
                <a:latin typeface="Verdana" panose="020B0604030504040204" pitchFamily="34" charset="0"/>
                <a:ea typeface="Verdana" panose="020B0604030504040204" pitchFamily="34" charset="0"/>
                <a:cs typeface="Verdana" panose="020B0604030504040204" pitchFamily="34" charset="0"/>
              </a:rPr>
              <a:t>Option 1 : Amazon EBS</a:t>
            </a:r>
          </a:p>
          <a:p>
            <a:pPr marL="174625" lvl="1" indent="0">
              <a:buNone/>
            </a:pPr>
            <a:r>
              <a:rPr lang="en-US" dirty="0">
                <a:latin typeface="Verdana" panose="020B0604030504040204" pitchFamily="34" charset="0"/>
                <a:ea typeface="Verdana" panose="020B0604030504040204" pitchFamily="34" charset="0"/>
                <a:cs typeface="Verdana" panose="020B0604030504040204" pitchFamily="34" charset="0"/>
              </a:rPr>
              <a:t>Option 2 : Amazon DynamoDb</a:t>
            </a:r>
          </a:p>
          <a:p>
            <a:pPr marL="174625" lvl="1" indent="0">
              <a:buNone/>
            </a:pPr>
            <a:r>
              <a:rPr lang="en-US" dirty="0">
                <a:latin typeface="Verdana" panose="020B0604030504040204" pitchFamily="34" charset="0"/>
                <a:ea typeface="Verdana" panose="020B0604030504040204" pitchFamily="34" charset="0"/>
                <a:cs typeface="Verdana" panose="020B0604030504040204" pitchFamily="34" charset="0"/>
              </a:rPr>
              <a:t>Option 3 : Amazon  Glacier</a:t>
            </a:r>
          </a:p>
          <a:p>
            <a:pPr marL="174625" lvl="1" indent="0">
              <a:buNone/>
            </a:pPr>
            <a:r>
              <a:rPr lang="en-US" dirty="0">
                <a:latin typeface="Verdana" panose="020B0604030504040204" pitchFamily="34" charset="0"/>
                <a:ea typeface="Verdana" panose="020B0604030504040204" pitchFamily="34" charset="0"/>
                <a:cs typeface="Verdana" panose="020B0604030504040204" pitchFamily="34" charset="0"/>
              </a:rPr>
              <a:t>Option 4 : Amazon RDS</a:t>
            </a:r>
          </a:p>
          <a:p>
            <a:pPr lvl="1"/>
            <a:endParaRPr lang="en-US" dirty="0">
              <a:latin typeface="Verdana" panose="020B0604030504040204" pitchFamily="34" charset="0"/>
              <a:ea typeface="Verdana" panose="020B0604030504040204" pitchFamily="34" charset="0"/>
              <a:cs typeface="Verdana" panose="020B0604030504040204" pitchFamily="34" charset="0"/>
            </a:endParaRPr>
          </a:p>
          <a:p>
            <a:pPr lvl="1"/>
            <a:endParaRPr lang="en-US" dirty="0">
              <a:latin typeface="Verdana" panose="020B0604030504040204" pitchFamily="34" charset="0"/>
              <a:ea typeface="Verdana" panose="020B0604030504040204" pitchFamily="34" charset="0"/>
              <a:cs typeface="Verdana" panose="020B0604030504040204" pitchFamily="34" charset="0"/>
            </a:endParaRPr>
          </a:p>
          <a:p>
            <a:pPr lvl="1"/>
            <a:endParaRPr lang="en-US" dirty="0">
              <a:latin typeface="Verdana" panose="020B0604030504040204" pitchFamily="34" charset="0"/>
              <a:ea typeface="Verdana" panose="020B0604030504040204" pitchFamily="34" charset="0"/>
              <a:cs typeface="Verdana" panose="020B0604030504040204" pitchFamily="34" charset="0"/>
            </a:endParaRPr>
          </a:p>
          <a:p>
            <a:endParaRPr lang="en-US"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77173"/>
            <a:ext cx="8229600" cy="804863"/>
          </a:xfrm>
        </p:spPr>
        <p:txBody>
          <a:bodyPr vert="horz" lIns="84406" tIns="42203" rIns="84406" bIns="42203" rtlCol="0" anchor="ctr">
            <a:noAutofit/>
          </a:bodyPr>
          <a:lstStyle/>
          <a:p>
            <a:r>
              <a:rPr lang="en-US" sz="2000" dirty="0"/>
              <a:t>6.1: Amazon RDS</a:t>
            </a:r>
            <a:br>
              <a:rPr lang="en-US" sz="2000" dirty="0"/>
            </a:br>
            <a:r>
              <a:rPr lang="en-US" altLang="en-US" sz="2000" b="1" dirty="0"/>
              <a:t>Amazon Database Services</a:t>
            </a:r>
          </a:p>
        </p:txBody>
      </p:sp>
      <p:sp>
        <p:nvSpPr>
          <p:cNvPr id="45059" name="Content Placeholder 2"/>
          <p:cNvSpPr>
            <a:spLocks noGrp="1"/>
          </p:cNvSpPr>
          <p:nvPr>
            <p:ph idx="4294967295"/>
          </p:nvPr>
        </p:nvSpPr>
        <p:spPr>
          <a:xfrm>
            <a:off x="479181" y="1376241"/>
            <a:ext cx="7597775" cy="4178300"/>
          </a:xfrm>
        </p:spPr>
        <p: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AWS offers a broad range of databases services to the user.</a:t>
            </a:r>
          </a:p>
          <a:p>
            <a:pPr marL="0" indent="0">
              <a:buNone/>
            </a:pPr>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AWS Database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1855997"/>
            <a:ext cx="8025911" cy="3698544"/>
          </a:xfrm>
          <a:prstGeom prst="rect">
            <a:avLst/>
          </a:prstGeom>
          <a:noFill/>
          <a:ln>
            <a:noFill/>
          </a:ln>
        </p:spPr>
      </p:pic>
    </p:spTree>
    <p:extLst>
      <p:ext uri="{BB962C8B-B14F-4D97-AF65-F5344CB8AC3E}">
        <p14:creationId xmlns:p14="http://schemas.microsoft.com/office/powerpoint/2010/main" val="24199554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63525"/>
            <a:ext cx="8229600" cy="804863"/>
          </a:xfrm>
        </p:spPr>
        <p:txBody>
          <a:bodyPr vert="horz" lIns="84406" tIns="42203" rIns="84406" bIns="42203" rtlCol="0" anchor="ctr">
            <a:noAutofit/>
          </a:bodyPr>
          <a:lstStyle/>
          <a:p>
            <a:r>
              <a:rPr lang="en-US" sz="2000" dirty="0"/>
              <a:t>5.1: Amazon RDS</a:t>
            </a:r>
            <a:br>
              <a:rPr lang="en-US" sz="2000" dirty="0"/>
            </a:br>
            <a:r>
              <a:rPr lang="en-US" altLang="en-US" sz="2000" b="1" dirty="0"/>
              <a:t>Amazon Storage Services</a:t>
            </a:r>
          </a:p>
        </p:txBody>
      </p:sp>
      <p:sp>
        <p:nvSpPr>
          <p:cNvPr id="45059" name="Content Placeholder 2"/>
          <p:cNvSpPr>
            <a:spLocks noGrp="1"/>
          </p:cNvSpPr>
          <p:nvPr>
            <p:ph idx="4294967295"/>
          </p:nvPr>
        </p:nvSpPr>
        <p:spPr>
          <a:xfrm>
            <a:off x="0" y="1312863"/>
            <a:ext cx="7597775" cy="4178300"/>
          </a:xfrm>
        </p:spPr>
        <p:txBody>
          <a:bodyPr/>
          <a:lstStyle/>
          <a:p>
            <a:r>
              <a:rPr lang="en-US" sz="1846" dirty="0"/>
              <a:t>.</a:t>
            </a:r>
            <a:endParaRPr lang="en-US" altLang="en-US" sz="1846" dirty="0"/>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039" y="1539778"/>
            <a:ext cx="8191921" cy="3778444"/>
          </a:xfrm>
          <a:prstGeom prst="rect">
            <a:avLst/>
          </a:prstGeom>
        </p:spPr>
      </p:pic>
    </p:spTree>
    <p:extLst>
      <p:ext uri="{BB962C8B-B14F-4D97-AF65-F5344CB8AC3E}">
        <p14:creationId xmlns:p14="http://schemas.microsoft.com/office/powerpoint/2010/main" val="18141144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520713" y="263525"/>
            <a:ext cx="8229600" cy="804863"/>
          </a:xfrm>
        </p:spPr>
        <p:txBody>
          <a:bodyPr vert="horz" lIns="84406" tIns="42203" rIns="84406" bIns="42203" rtlCol="0" anchor="ctr">
            <a:noAutofit/>
          </a:bodyPr>
          <a:lstStyle/>
          <a:p>
            <a:r>
              <a:rPr lang="en-US" sz="2000" dirty="0"/>
              <a:t>5.1: Amazon RDS</a:t>
            </a:r>
            <a:br>
              <a:rPr lang="en-US" sz="2000" dirty="0"/>
            </a:br>
            <a:r>
              <a:rPr lang="en-US" altLang="en-US" sz="2000" b="1" dirty="0"/>
              <a:t>Amazon RDS</a:t>
            </a:r>
            <a:r>
              <a:rPr lang="en-US" sz="2000" dirty="0"/>
              <a:t> </a:t>
            </a:r>
            <a:r>
              <a:rPr lang="en-US" altLang="en-US" sz="2000" b="1" dirty="0"/>
              <a:t> </a:t>
            </a:r>
          </a:p>
        </p:txBody>
      </p:sp>
      <p:sp>
        <p:nvSpPr>
          <p:cNvPr id="45059" name="Content Placeholder 2"/>
          <p:cNvSpPr>
            <a:spLocks noGrp="1"/>
          </p:cNvSpPr>
          <p:nvPr>
            <p:ph idx="4294967295"/>
          </p:nvPr>
        </p:nvSpPr>
        <p:spPr>
          <a:xfrm>
            <a:off x="313898" y="1312497"/>
            <a:ext cx="7597775" cy="4178300"/>
          </a:xfrm>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It is a managed relational database in the cloud which can be launched in minutes with just a few clicks..</a:t>
            </a: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Image result for amazon relational database service"/>
          <p:cNvPicPr/>
          <p:nvPr/>
        </p:nvPicPr>
        <p:blipFill>
          <a:blip r:embed="rId4">
            <a:extLst>
              <a:ext uri="{28A0092B-C50C-407E-A947-70E740481C1C}">
                <a14:useLocalDpi xmlns:a14="http://schemas.microsoft.com/office/drawing/2010/main" val="0"/>
              </a:ext>
            </a:extLst>
          </a:blip>
          <a:srcRect/>
          <a:stretch>
            <a:fillRect/>
          </a:stretch>
        </p:blipFill>
        <p:spPr bwMode="auto">
          <a:xfrm>
            <a:off x="900751" y="2188943"/>
            <a:ext cx="7469525" cy="3301854"/>
          </a:xfrm>
          <a:prstGeom prst="rect">
            <a:avLst/>
          </a:prstGeom>
          <a:noFill/>
          <a:ln>
            <a:noFill/>
          </a:ln>
        </p:spPr>
      </p:pic>
      <p:pic>
        <p:nvPicPr>
          <p:cNvPr id="8" name="Picture 7" descr="Image result for amazon relational database service"/>
          <p:cNvPicPr/>
          <p:nvPr/>
        </p:nvPicPr>
        <p:blipFill>
          <a:blip r:embed="rId4">
            <a:extLst>
              <a:ext uri="{28A0092B-C50C-407E-A947-70E740481C1C}">
                <a14:useLocalDpi xmlns:a14="http://schemas.microsoft.com/office/drawing/2010/main" val="0"/>
              </a:ext>
            </a:extLst>
          </a:blip>
          <a:srcRect/>
          <a:stretch>
            <a:fillRect/>
          </a:stretch>
        </p:blipFill>
        <p:spPr bwMode="auto">
          <a:xfrm>
            <a:off x="1053151" y="2341343"/>
            <a:ext cx="7469525" cy="3301854"/>
          </a:xfrm>
          <a:prstGeom prst="rect">
            <a:avLst/>
          </a:prstGeom>
          <a:noFill/>
          <a:ln>
            <a:noFill/>
          </a:ln>
        </p:spPr>
      </p:pic>
    </p:spTree>
    <p:extLst>
      <p:ext uri="{BB962C8B-B14F-4D97-AF65-F5344CB8AC3E}">
        <p14:creationId xmlns:p14="http://schemas.microsoft.com/office/powerpoint/2010/main" val="16369244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641445" y="290821"/>
            <a:ext cx="8229600" cy="804863"/>
          </a:xfrm>
        </p:spPr>
        <p:txBody>
          <a:bodyPr vert="horz" lIns="84406" tIns="42203" rIns="84406" bIns="42203" rtlCol="0" anchor="ctr">
            <a:noAutofit/>
          </a:bodyPr>
          <a:lstStyle/>
          <a:p>
            <a:r>
              <a:rPr lang="en-US" sz="2000" dirty="0"/>
              <a:t>5.1: Amazon RDS</a:t>
            </a:r>
            <a:br>
              <a:rPr lang="en-US" sz="2000" dirty="0"/>
            </a:br>
            <a:r>
              <a:rPr lang="en-US" altLang="en-US" sz="2000" b="1" dirty="0"/>
              <a:t>Amazon RDS(</a:t>
            </a:r>
            <a:r>
              <a:rPr lang="en-US" sz="2000" dirty="0"/>
              <a:t>Relational Database Service) </a:t>
            </a:r>
            <a:r>
              <a:rPr lang="en-US" altLang="en-US" sz="2000" b="1" dirty="0"/>
              <a:t> </a:t>
            </a:r>
          </a:p>
        </p:txBody>
      </p:sp>
      <p:sp>
        <p:nvSpPr>
          <p:cNvPr id="45059" name="Content Placeholder 2"/>
          <p:cNvSpPr>
            <a:spLocks noGrp="1"/>
          </p:cNvSpPr>
          <p:nvPr>
            <p:ph idx="4294967295"/>
          </p:nvPr>
        </p:nvSpPr>
        <p:spPr>
          <a:xfrm>
            <a:off x="805218" y="1340159"/>
            <a:ext cx="7597775" cy="4178300"/>
          </a:xfrm>
        </p:spPr>
        <p:txBody>
          <a:bodyPr>
            <a:noAutofit/>
          </a:bodyPr>
          <a:lstStyle/>
          <a:p>
            <a:r>
              <a:rPr lang="en-US" sz="1200" dirty="0">
                <a:latin typeface="Verdana" panose="020B0604030504040204" pitchFamily="34" charset="0"/>
                <a:ea typeface="Verdana" panose="020B0604030504040204" pitchFamily="34" charset="0"/>
                <a:cs typeface="Verdana" panose="020B0604030504040204" pitchFamily="34" charset="0"/>
              </a:rPr>
              <a:t>It is easy to Administer :--   </a:t>
            </a:r>
            <a:endParaRPr lang="en-US" sz="1200" dirty="0" smtClean="0">
              <a:latin typeface="Verdana" panose="020B0604030504040204" pitchFamily="34" charset="0"/>
              <a:ea typeface="Verdana" panose="020B0604030504040204" pitchFamily="34" charset="0"/>
              <a:cs typeface="Verdana" panose="020B0604030504040204" pitchFamily="34" charset="0"/>
            </a:endParaRPr>
          </a:p>
          <a:p>
            <a:pPr lvl="1"/>
            <a:r>
              <a:rPr lang="en-US" sz="1200" dirty="0" smtClean="0">
                <a:latin typeface="Verdana" panose="020B0604030504040204" pitchFamily="34" charset="0"/>
                <a:ea typeface="Verdana" panose="020B0604030504040204" pitchFamily="34" charset="0"/>
                <a:cs typeface="Verdana" panose="020B0604030504040204" pitchFamily="34" charset="0"/>
              </a:rPr>
              <a:t>Amazon </a:t>
            </a:r>
            <a:r>
              <a:rPr lang="en-US" sz="1200" dirty="0">
                <a:latin typeface="Verdana" panose="020B0604030504040204" pitchFamily="34" charset="0"/>
                <a:ea typeface="Verdana" panose="020B0604030504040204" pitchFamily="34" charset="0"/>
                <a:cs typeface="Verdana" panose="020B0604030504040204" pitchFamily="34" charset="0"/>
              </a:rPr>
              <a:t>RDS makes it easy to go from project conception to deployment. No need for infrastructure provisioning, and no need for installing and maintaining database software.</a:t>
            </a:r>
          </a:p>
          <a:p>
            <a:pPr marL="0" indent="0">
              <a:buNone/>
            </a:pPr>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Highly Scalable </a:t>
            </a:r>
            <a:r>
              <a:rPr lang="en-US" sz="1200" dirty="0" smtClean="0">
                <a:latin typeface="Verdana" panose="020B0604030504040204" pitchFamily="34" charset="0"/>
                <a:ea typeface="Verdana" panose="020B0604030504040204" pitchFamily="34" charset="0"/>
                <a:cs typeface="Verdana" panose="020B0604030504040204" pitchFamily="34" charset="0"/>
              </a:rPr>
              <a:t>:-</a:t>
            </a:r>
          </a:p>
          <a:p>
            <a:pPr lvl="1"/>
            <a:r>
              <a:rPr lang="en-US" sz="1200" dirty="0" smtClean="0">
                <a:latin typeface="Verdana" panose="020B0604030504040204" pitchFamily="34" charset="0"/>
                <a:ea typeface="Verdana" panose="020B0604030504040204" pitchFamily="34" charset="0"/>
                <a:cs typeface="Verdana" panose="020B0604030504040204" pitchFamily="34" charset="0"/>
              </a:rPr>
              <a:t> </a:t>
            </a:r>
            <a:r>
              <a:rPr lang="en-US" sz="1200" dirty="0">
                <a:latin typeface="Verdana" panose="020B0604030504040204" pitchFamily="34" charset="0"/>
                <a:ea typeface="Verdana" panose="020B0604030504040204" pitchFamily="34" charset="0"/>
                <a:cs typeface="Verdana" panose="020B0604030504040204" pitchFamily="34" charset="0"/>
              </a:rPr>
              <a:t>You can scale your database's compute and storage resources with only a few mouse clicks or an API call, often with no downtime. </a:t>
            </a:r>
            <a:endParaRPr lang="en-US" sz="1200" dirty="0" smtClean="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Available and durable </a:t>
            </a:r>
            <a:r>
              <a:rPr lang="en-US" sz="1200" dirty="0" smtClean="0">
                <a:latin typeface="Verdana" panose="020B0604030504040204" pitchFamily="34" charset="0"/>
                <a:ea typeface="Verdana" panose="020B0604030504040204" pitchFamily="34" charset="0"/>
                <a:cs typeface="Verdana" panose="020B0604030504040204" pitchFamily="34" charset="0"/>
              </a:rPr>
              <a:t>:-</a:t>
            </a:r>
          </a:p>
          <a:p>
            <a:pPr lvl="1"/>
            <a:r>
              <a:rPr lang="en-US" sz="1200" dirty="0" smtClean="0">
                <a:latin typeface="Verdana" panose="020B0604030504040204" pitchFamily="34" charset="0"/>
                <a:ea typeface="Verdana" panose="020B0604030504040204" pitchFamily="34" charset="0"/>
                <a:cs typeface="Verdana" panose="020B0604030504040204" pitchFamily="34" charset="0"/>
              </a:rPr>
              <a:t> </a:t>
            </a:r>
            <a:r>
              <a:rPr lang="en-US" sz="1200" dirty="0">
                <a:latin typeface="Verdana" panose="020B0604030504040204" pitchFamily="34" charset="0"/>
                <a:ea typeface="Verdana" panose="020B0604030504040204" pitchFamily="34" charset="0"/>
                <a:cs typeface="Verdana" panose="020B0604030504040204" pitchFamily="34" charset="0"/>
              </a:rPr>
              <a:t>When you provision a Multi-AZ DB Instance, Amazon RDS synchronously replicates the data to a standby instance in a different Availability Zone (AZ). Amazon RDS has many other features that enhance reliability for critical production databases, including automated backups, database snapshots, and automatic host replacement.</a:t>
            </a: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1" y="5399921"/>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8913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641444" y="249877"/>
            <a:ext cx="8229600" cy="804863"/>
          </a:xfrm>
        </p:spPr>
        <p:txBody>
          <a:bodyPr vert="horz" lIns="84406" tIns="42203" rIns="84406" bIns="42203" rtlCol="0" anchor="ctr">
            <a:noAutofit/>
          </a:bodyPr>
          <a:lstStyle/>
          <a:p>
            <a:r>
              <a:rPr lang="en-US" sz="2000" dirty="0"/>
              <a:t>6.1: Amazon RDS</a:t>
            </a:r>
            <a:br>
              <a:rPr lang="en-US" sz="2000" dirty="0"/>
            </a:br>
            <a:r>
              <a:rPr lang="en-US" altLang="en-US" sz="2000" b="1" dirty="0"/>
              <a:t>Amazon </a:t>
            </a:r>
            <a:r>
              <a:rPr lang="en-US" altLang="en-US" sz="2000" b="1" dirty="0" smtClean="0"/>
              <a:t>RDS(</a:t>
            </a:r>
            <a:r>
              <a:rPr lang="en-US" altLang="en-US" sz="2000" dirty="0" smtClean="0"/>
              <a:t>Continuing…</a:t>
            </a:r>
            <a:r>
              <a:rPr lang="en-US" sz="2000" dirty="0" smtClean="0"/>
              <a:t>) </a:t>
            </a:r>
            <a:r>
              <a:rPr lang="en-US" altLang="en-US" sz="2000" b="1" dirty="0" smtClean="0"/>
              <a:t> </a:t>
            </a:r>
            <a:endParaRPr lang="en-US" altLang="en-US" sz="2000" b="1" dirty="0"/>
          </a:p>
        </p:txBody>
      </p:sp>
      <p:sp>
        <p:nvSpPr>
          <p:cNvPr id="45059" name="Content Placeholder 2"/>
          <p:cNvSpPr>
            <a:spLocks noGrp="1"/>
          </p:cNvSpPr>
          <p:nvPr>
            <p:ph idx="4294967295"/>
          </p:nvPr>
        </p:nvSpPr>
        <p:spPr>
          <a:xfrm>
            <a:off x="777922" y="1439985"/>
            <a:ext cx="7597775" cy="4178300"/>
          </a:xfrm>
        </p:spPr>
        <p:txBody>
          <a:bodyPr/>
          <a:lstStyle/>
          <a:p>
            <a:r>
              <a:rPr lang="en-US" dirty="0" smtClean="0">
                <a:latin typeface="Verdana" panose="020B0604030504040204" pitchFamily="34" charset="0"/>
                <a:ea typeface="Verdana" panose="020B0604030504040204" pitchFamily="34" charset="0"/>
                <a:cs typeface="Verdana" panose="020B0604030504040204" pitchFamily="34" charset="0"/>
              </a:rPr>
              <a:t>Fast</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Secure </a:t>
            </a:r>
            <a:r>
              <a:rPr lang="en-US" dirty="0" smtClean="0">
                <a:latin typeface="Verdana" panose="020B0604030504040204" pitchFamily="34" charset="0"/>
                <a:ea typeface="Verdana" panose="020B0604030504040204" pitchFamily="34" charset="0"/>
                <a:cs typeface="Verdana" panose="020B0604030504040204" pitchFamily="34" charset="0"/>
              </a:rPr>
              <a:t>:-</a:t>
            </a:r>
          </a:p>
          <a:p>
            <a:pPr lvl="1"/>
            <a:r>
              <a:rPr lang="en-US" dirty="0" smtClean="0">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Amazon RDS also lets you run your database instances in Amazon Virtual Private Cloud(Amazon VPC), which enables you to isolate your database instances and to connect to your existing IT infrastructure through an industry-standard encrypted IPsec VPN</a:t>
            </a:r>
            <a:r>
              <a:rPr lang="en-US" dirty="0" smtClean="0">
                <a:latin typeface="Verdana" panose="020B0604030504040204" pitchFamily="34" charset="0"/>
                <a:ea typeface="Verdana" panose="020B0604030504040204" pitchFamily="34" charset="0"/>
                <a:cs typeface="Verdana" panose="020B0604030504040204" pitchFamily="34" charset="0"/>
              </a:rPr>
              <a:t>.</a:t>
            </a:r>
          </a:p>
          <a:p>
            <a:pPr lvl="1"/>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Inexpensive </a:t>
            </a:r>
            <a:r>
              <a:rPr lang="en-US" dirty="0" smtClean="0">
                <a:latin typeface="Verdana" panose="020B0604030504040204" pitchFamily="34" charset="0"/>
                <a:ea typeface="Verdana" panose="020B0604030504040204" pitchFamily="34" charset="0"/>
                <a:cs typeface="Verdana" panose="020B0604030504040204" pitchFamily="34" charset="0"/>
              </a:rPr>
              <a:t>:-</a:t>
            </a:r>
          </a:p>
          <a:p>
            <a:pPr lvl="1"/>
            <a:r>
              <a:rPr lang="en-US" dirty="0" smtClean="0">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You pay very low rates and only for the resources you actually consume</a:t>
            </a: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7782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idx="4294967295"/>
          </p:nvPr>
        </p:nvSpPr>
        <p:spPr>
          <a:xfrm>
            <a:off x="600502" y="277172"/>
            <a:ext cx="8229600" cy="804863"/>
          </a:xfrm>
        </p:spPr>
        <p:txBody>
          <a:bodyPr vert="horz" lIns="84406" tIns="42203" rIns="84406" bIns="42203" rtlCol="0" anchor="ctr">
            <a:noAutofit/>
          </a:bodyPr>
          <a:lstStyle/>
          <a:p>
            <a:r>
              <a:rPr lang="en-US" sz="2000" dirty="0"/>
              <a:t>5.1: Amazon RDS</a:t>
            </a:r>
            <a:r>
              <a:rPr lang="en-US" altLang="en-US" sz="2000" b="1" dirty="0"/>
              <a:t/>
            </a:r>
            <a:br>
              <a:rPr lang="en-US" altLang="en-US" sz="2000" b="1" dirty="0"/>
            </a:br>
            <a:r>
              <a:rPr lang="en-US" altLang="en-US" sz="2000" b="1" dirty="0"/>
              <a:t>Amazon </a:t>
            </a:r>
            <a:r>
              <a:rPr lang="en-US" altLang="en-US" sz="2000" b="1" dirty="0" smtClean="0"/>
              <a:t>RDS( How to work on )</a:t>
            </a:r>
            <a:endParaRPr lang="en-US" altLang="en-US" sz="2000" b="1" dirty="0"/>
          </a:p>
        </p:txBody>
      </p:sp>
      <p:sp>
        <p:nvSpPr>
          <p:cNvPr id="3" name="Content Placeholder 2"/>
          <p:cNvSpPr>
            <a:spLocks noGrp="1"/>
          </p:cNvSpPr>
          <p:nvPr>
            <p:ph idx="4294967295"/>
          </p:nvPr>
        </p:nvSpPr>
        <p:spPr>
          <a:xfrm>
            <a:off x="805218" y="1382102"/>
            <a:ext cx="7597775" cy="4178300"/>
          </a:xfrm>
        </p:spPr>
        <p:txBody>
          <a:bodyPr>
            <a:noAutofit/>
          </a:bodyPr>
          <a:lstStyle/>
          <a:p>
            <a:pPr>
              <a:defRPr/>
            </a:pPr>
            <a:r>
              <a:rPr sz="1600" dirty="0">
                <a:latin typeface="Verdana" panose="020B0604030504040204" pitchFamily="34" charset="0"/>
                <a:ea typeface="Verdana" panose="020B0604030504040204" pitchFamily="34" charset="0"/>
                <a:cs typeface="Verdana" panose="020B0604030504040204" pitchFamily="34" charset="0"/>
              </a:rPr>
              <a:t>The Amazon RDS console is a simple web-based user interface. </a:t>
            </a: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0" indent="0">
              <a:buNone/>
              <a:defRPr/>
            </a:pPr>
            <a:endParaRPr sz="1600" dirty="0">
              <a:latin typeface="Verdana" panose="020B0604030504040204" pitchFamily="34" charset="0"/>
              <a:ea typeface="Verdana" panose="020B0604030504040204" pitchFamily="34" charset="0"/>
              <a:cs typeface="Verdana" panose="020B0604030504040204" pitchFamily="34" charset="0"/>
            </a:endParaRPr>
          </a:p>
          <a:p>
            <a:pPr>
              <a:defRPr/>
            </a:pPr>
            <a:r>
              <a:rPr sz="1600" dirty="0">
                <a:latin typeface="Verdana" panose="020B0604030504040204" pitchFamily="34" charset="0"/>
                <a:ea typeface="Verdana" panose="020B0604030504040204" pitchFamily="34" charset="0"/>
                <a:cs typeface="Verdana" panose="020B0604030504040204" pitchFamily="34" charset="0"/>
              </a:rPr>
              <a:t>From the console, you can perform almost all tasks you need to do from the RDS console with no programming required. </a:t>
            </a: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0" indent="0">
              <a:buNone/>
              <a:defRPr/>
            </a:pPr>
            <a:endParaRPr sz="1600" dirty="0">
              <a:latin typeface="Verdana" panose="020B0604030504040204" pitchFamily="34" charset="0"/>
              <a:ea typeface="Verdana" panose="020B0604030504040204" pitchFamily="34" charset="0"/>
              <a:cs typeface="Verdana" panose="020B0604030504040204" pitchFamily="34" charset="0"/>
            </a:endParaRPr>
          </a:p>
          <a:p>
            <a:pPr>
              <a:defRPr/>
            </a:pPr>
            <a:r>
              <a:rPr sz="1600" dirty="0">
                <a:latin typeface="Verdana" panose="020B0604030504040204" pitchFamily="34" charset="0"/>
                <a:ea typeface="Verdana" panose="020B0604030504040204" pitchFamily="34" charset="0"/>
                <a:cs typeface="Verdana" panose="020B0604030504040204" pitchFamily="34" charset="0"/>
              </a:rPr>
              <a:t>To access the Amazon RDS console, sign in to the AWS Management Console and open the Amazon RDS console at </a:t>
            </a:r>
          </a:p>
          <a:p>
            <a:pPr marL="0" indent="0" algn="ctr">
              <a:buNone/>
              <a:defRPr/>
            </a:pPr>
            <a:r>
              <a:rPr sz="1600" dirty="0">
                <a:latin typeface="Verdana" panose="020B0604030504040204" pitchFamily="34" charset="0"/>
                <a:ea typeface="Verdana" panose="020B0604030504040204" pitchFamily="34" charset="0"/>
                <a:cs typeface="Verdana" panose="020B0604030504040204" pitchFamily="34" charset="0"/>
              </a:rPr>
              <a:t> </a:t>
            </a:r>
            <a:r>
              <a:rPr sz="1600" dirty="0">
                <a:solidFill>
                  <a:srgbClr val="00A1E4"/>
                </a:solidFill>
                <a:latin typeface="Verdana" panose="020B0604030504040204" pitchFamily="34" charset="0"/>
                <a:ea typeface="Verdana" panose="020B0604030504040204" pitchFamily="34" charset="0"/>
                <a:cs typeface="Verdana" panose="020B0604030504040204" pitchFamily="34" charset="0"/>
                <a:hlinkClick r:id="rId2"/>
              </a:rPr>
              <a:t>https://console.aws.amazon.com//rds</a:t>
            </a:r>
            <a:r>
              <a:rPr sz="1600" dirty="0" smtClean="0">
                <a:solidFill>
                  <a:srgbClr val="00A1E4"/>
                </a:solidFill>
                <a:latin typeface="Verdana" panose="020B0604030504040204" pitchFamily="34" charset="0"/>
                <a:ea typeface="Verdana" panose="020B0604030504040204" pitchFamily="34" charset="0"/>
                <a:cs typeface="Verdana" panose="020B0604030504040204" pitchFamily="34" charset="0"/>
                <a:hlinkClick r:id="rId2"/>
              </a:rPr>
              <a:t>/</a:t>
            </a:r>
            <a:r>
              <a:rPr sz="1600" dirty="0" smtClean="0">
                <a:solidFill>
                  <a:srgbClr val="00A1E4"/>
                </a:solidFill>
                <a:latin typeface="Verdana" panose="020B0604030504040204" pitchFamily="34" charset="0"/>
                <a:ea typeface="Verdana" panose="020B0604030504040204" pitchFamily="34" charset="0"/>
                <a:cs typeface="Verdana" panose="020B0604030504040204" pitchFamily="34" charset="0"/>
              </a:rPr>
              <a:t>.</a:t>
            </a:r>
            <a:endParaRPr lang="en-US" sz="1600" dirty="0" smtClean="0">
              <a:solidFill>
                <a:srgbClr val="00A1E4"/>
              </a:solidFill>
              <a:latin typeface="Verdana" panose="020B0604030504040204" pitchFamily="34" charset="0"/>
              <a:ea typeface="Verdana" panose="020B0604030504040204" pitchFamily="34" charset="0"/>
              <a:cs typeface="Verdana" panose="020B0604030504040204" pitchFamily="34" charset="0"/>
            </a:endParaRPr>
          </a:p>
          <a:p>
            <a:pPr marL="0" indent="0" algn="ctr">
              <a:buNone/>
              <a:defRPr/>
            </a:pPr>
            <a:endParaRPr sz="1600" dirty="0">
              <a:solidFill>
                <a:srgbClr val="00A1E4"/>
              </a:solidFill>
              <a:latin typeface="Verdana" panose="020B0604030504040204" pitchFamily="34" charset="0"/>
              <a:ea typeface="Verdana" panose="020B0604030504040204" pitchFamily="34" charset="0"/>
              <a:cs typeface="Verdana" panose="020B0604030504040204" pitchFamily="34" charset="0"/>
            </a:endParaRPr>
          </a:p>
          <a:p>
            <a:pPr>
              <a:defRPr/>
            </a:pPr>
            <a:r>
              <a:rPr sz="1600" dirty="0">
                <a:latin typeface="Verdana" panose="020B0604030504040204" pitchFamily="34" charset="0"/>
                <a:ea typeface="Verdana" panose="020B0604030504040204" pitchFamily="34" charset="0"/>
                <a:cs typeface="Verdana" panose="020B0604030504040204" pitchFamily="34" charset="0"/>
              </a:rPr>
              <a:t>This demo shows how to create and connect to a DB instance using Amazon RDS</a:t>
            </a:r>
            <a:r>
              <a:rPr sz="1600" dirty="0" smtClean="0">
                <a:latin typeface="Verdana" panose="020B0604030504040204" pitchFamily="34" charset="0"/>
                <a:ea typeface="Verdana" panose="020B0604030504040204" pitchFamily="34" charset="0"/>
                <a:cs typeface="Verdana" panose="020B0604030504040204" pitchFamily="34" charset="0"/>
              </a:rPr>
              <a:t>.</a:t>
            </a: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a:defRPr/>
            </a:pPr>
            <a:r>
              <a:rPr sz="1600" dirty="0" smtClean="0">
                <a:latin typeface="Verdana" panose="020B0604030504040204" pitchFamily="34" charset="0"/>
                <a:ea typeface="Verdana" panose="020B0604030504040204" pitchFamily="34" charset="0"/>
                <a:cs typeface="Verdana" panose="020B0604030504040204" pitchFamily="34" charset="0"/>
              </a:rPr>
              <a:t>We </a:t>
            </a:r>
            <a:r>
              <a:rPr sz="1600" dirty="0">
                <a:latin typeface="Verdana" panose="020B0604030504040204" pitchFamily="34" charset="0"/>
                <a:ea typeface="Verdana" panose="020B0604030504040204" pitchFamily="34" charset="0"/>
                <a:cs typeface="Verdana" panose="020B0604030504040204" pitchFamily="34" charset="0"/>
              </a:rPr>
              <a:t>can create, or launch, a DB instance that </a:t>
            </a:r>
            <a:r>
              <a:rPr sz="1600" dirty="0">
                <a:solidFill>
                  <a:schemeClr val="tx1"/>
                </a:solidFill>
                <a:latin typeface="Verdana" panose="020B0604030504040204" pitchFamily="34" charset="0"/>
                <a:ea typeface="Verdana" panose="020B0604030504040204" pitchFamily="34" charset="0"/>
                <a:cs typeface="Verdana" panose="020B0604030504040204" pitchFamily="34" charset="0"/>
              </a:rPr>
              <a:t>uses MySQL, Oracle, PostgreSQL, and Microsoft SQL Server.</a:t>
            </a:r>
          </a:p>
        </p:txBody>
      </p:sp>
      <p:pic>
        <p:nvPicPr>
          <p:cNvPr id="5325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25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495" y="5398476"/>
            <a:ext cx="1232389" cy="1147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4207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idx="4294967295"/>
          </p:nvPr>
        </p:nvSpPr>
        <p:spPr>
          <a:xfrm>
            <a:off x="709684" y="263525"/>
            <a:ext cx="8229600" cy="804863"/>
          </a:xfrm>
        </p:spPr>
        <p:txBody>
          <a:bodyPr vert="horz" lIns="84406" tIns="42203" rIns="84406" bIns="42203" rtlCol="0" anchor="ctr">
            <a:noAutofit/>
          </a:bodyPr>
          <a:lstStyle/>
          <a:p>
            <a:r>
              <a:rPr lang="en-US" sz="2000" dirty="0"/>
              <a:t>6.1: Amazon RDS</a:t>
            </a:r>
            <a:r>
              <a:rPr lang="en-US" altLang="en-US" sz="2000" b="1" dirty="0"/>
              <a:t/>
            </a:r>
            <a:br>
              <a:rPr lang="en-US" altLang="en-US" sz="2000" b="1" dirty="0"/>
            </a:br>
            <a:r>
              <a:rPr lang="en-US" altLang="en-US" sz="2000" dirty="0"/>
              <a:t>Amazon RDS</a:t>
            </a:r>
          </a:p>
        </p:txBody>
      </p:sp>
      <p:pic>
        <p:nvPicPr>
          <p:cNvPr id="5427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27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1761" y="5208953"/>
            <a:ext cx="1232389" cy="1147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p:nvPr/>
        </p:nvPicPr>
        <p:blipFill rotWithShape="1">
          <a:blip r:embed="rId4"/>
          <a:srcRect b="5799"/>
          <a:stretch/>
        </p:blipFill>
        <p:spPr>
          <a:xfrm>
            <a:off x="1296866" y="1517903"/>
            <a:ext cx="6585262" cy="39860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605682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Props1.xml><?xml version="1.0" encoding="utf-8"?>
<ds:datastoreItem xmlns:ds="http://schemas.openxmlformats.org/officeDocument/2006/customXml" ds:itemID="{E35F85C1-5ED9-4142-865B-C52436F5E472}"/>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7C1830C8-F522-4AF4-83DD-915E4EE23EB4}"/>
</file>

<file path=docProps/app.xml><?xml version="1.0" encoding="utf-8"?>
<Properties xmlns="http://schemas.openxmlformats.org/officeDocument/2006/extended-properties" xmlns:vt="http://schemas.openxmlformats.org/officeDocument/2006/docPropsVTypes">
  <Template/>
  <TotalTime>19270</TotalTime>
  <Words>1885</Words>
  <Application>Microsoft Office PowerPoint</Application>
  <PresentationFormat>On-screen Show (4:3)</PresentationFormat>
  <Paragraphs>245</Paragraphs>
  <Slides>24</Slides>
  <Notes>19</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24</vt:i4>
      </vt:variant>
    </vt:vector>
  </HeadingPairs>
  <TitlesOfParts>
    <vt:vector size="38" baseType="lpstr">
      <vt:lpstr>Arial</vt:lpstr>
      <vt:lpstr>Candara</vt:lpstr>
      <vt:lpstr>ＭＳ Ｐゴシック</vt:lpstr>
      <vt:lpstr>Verdana</vt:lpstr>
      <vt:lpstr>Calibri</vt:lpstr>
      <vt:lpstr>Helvetica Light</vt:lpstr>
      <vt:lpstr>Georgia</vt:lpstr>
      <vt:lpstr>Wingdings</vt:lpstr>
      <vt:lpstr>2_Corporate Presentation Template (4x3 - Normal)</vt:lpstr>
      <vt:lpstr>Capgemini 2017_Cover slides</vt:lpstr>
      <vt:lpstr>Section slides</vt:lpstr>
      <vt:lpstr>Content Layouts</vt:lpstr>
      <vt:lpstr>Content and Image Layouts</vt:lpstr>
      <vt:lpstr>think-cell Slide</vt:lpstr>
      <vt:lpstr>AWS Database Services  </vt:lpstr>
      <vt:lpstr>Lesson Objectives</vt:lpstr>
      <vt:lpstr>6.1: Amazon RDS Amazon Database Services</vt:lpstr>
      <vt:lpstr>5.1: Amazon RDS Amazon Storage Services</vt:lpstr>
      <vt:lpstr>5.1: Amazon RDS Amazon RDS  </vt:lpstr>
      <vt:lpstr>5.1: Amazon RDS Amazon RDS(Relational Database Service)  </vt:lpstr>
      <vt:lpstr>6.1: Amazon RDS Amazon RDS(Continuing…)  </vt:lpstr>
      <vt:lpstr>5.1: Amazon RDS Amazon RDS( How to work on )</vt:lpstr>
      <vt:lpstr>6.1: Amazon RDS Amazon RDS</vt:lpstr>
      <vt:lpstr>5.1: Amazon RDS Amazon RDS Steps</vt:lpstr>
      <vt:lpstr>6.1: Amazon RDS Amazon RDS Steps( Continuing.. )</vt:lpstr>
      <vt:lpstr>5.1: Amazon RDS JackDB</vt:lpstr>
      <vt:lpstr>6.1: Amazon RDS JackDB</vt:lpstr>
      <vt:lpstr>5.1: Amazon RDS Steps to launch DB instance of MySQL type in AWS RDS </vt:lpstr>
      <vt:lpstr>6.1: Amazon RDS Steps to Implent Query in jackDB</vt:lpstr>
      <vt:lpstr>5.1: Amazon RDS Demo</vt:lpstr>
      <vt:lpstr>6.2: Amazon ElastiCache Amazon ElastiCache</vt:lpstr>
      <vt:lpstr>5.2: Amazon ElastiCache Amazon ElastiCache</vt:lpstr>
      <vt:lpstr>5.3: Amazon DynamoDB Amazon DynamoDB</vt:lpstr>
      <vt:lpstr>6.3: Amazon DynamoDB Amazon DynamoDB</vt:lpstr>
      <vt:lpstr>5.3: Amazon DynamoDB Amazon DynamoDB</vt:lpstr>
      <vt:lpstr>Summary</vt:lpstr>
      <vt:lpstr>Review – Questions</vt:lpstr>
      <vt:lpstr>Review –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Database Service</dc:title>
  <dc:creator>iGATE</dc:creator>
  <cp:lastModifiedBy>shankar</cp:lastModifiedBy>
  <cp:revision>483</cp:revision>
  <dcterms:created xsi:type="dcterms:W3CDTF">2012-05-18T02:59:15Z</dcterms:created>
  <dcterms:modified xsi:type="dcterms:W3CDTF">2018-06-14T08:59:43Z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